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82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4" r:id="rId15"/>
    <p:sldId id="268" r:id="rId16"/>
    <p:sldId id="269" r:id="rId17"/>
    <p:sldId id="270" r:id="rId18"/>
    <p:sldId id="271" r:id="rId19"/>
    <p:sldId id="272" r:id="rId20"/>
    <p:sldId id="273" r:id="rId21"/>
    <p:sldId id="276" r:id="rId22"/>
    <p:sldId id="275" r:id="rId23"/>
    <p:sldId id="279" r:id="rId24"/>
    <p:sldId id="277" r:id="rId25"/>
    <p:sldId id="281" r:id="rId26"/>
    <p:sldId id="280" r:id="rId27"/>
    <p:sldId id="283" r:id="rId28"/>
    <p:sldId id="278" r:id="rId29"/>
  </p:sldIdLst>
  <p:sldSz cx="18288000" cy="10287000"/>
  <p:notesSz cx="6858000" cy="9144000"/>
  <p:embeddedFontLst>
    <p:embeddedFont>
      <p:font typeface="Poppins" panose="00000500000000000000" pitchFamily="2" charset="-18"/>
      <p:regular r:id="rId30"/>
      <p:bold r:id="rId31"/>
    </p:embeddedFont>
    <p:embeddedFont>
      <p:font typeface="Poppins Bold" panose="00000800000000000000" charset="-18"/>
      <p:regular r:id="rId32"/>
    </p:embeddedFont>
    <p:embeddedFont>
      <p:font typeface="Poppins Medium" panose="00000600000000000000" pitchFamily="2" charset="-18"/>
      <p:regular r:id="rId33"/>
      <p: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50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61638" y="5857123"/>
            <a:ext cx="14335562" cy="740016"/>
            <a:chOff x="0" y="0"/>
            <a:chExt cx="1344738" cy="1949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344738" cy="194901"/>
            </a:xfrm>
            <a:custGeom>
              <a:avLst/>
              <a:gdLst/>
              <a:ahLst/>
              <a:cxnLst/>
              <a:rect l="l" t="t" r="r" b="b"/>
              <a:pathLst>
                <a:path w="1344738" h="194901">
                  <a:moveTo>
                    <a:pt x="97451" y="0"/>
                  </a:moveTo>
                  <a:lnTo>
                    <a:pt x="1247287" y="0"/>
                  </a:lnTo>
                  <a:cubicBezTo>
                    <a:pt x="1273133" y="0"/>
                    <a:pt x="1297920" y="10267"/>
                    <a:pt x="1316195" y="28543"/>
                  </a:cubicBezTo>
                  <a:cubicBezTo>
                    <a:pt x="1334471" y="46818"/>
                    <a:pt x="1344738" y="71605"/>
                    <a:pt x="1344738" y="97451"/>
                  </a:cubicBezTo>
                  <a:lnTo>
                    <a:pt x="1344738" y="97451"/>
                  </a:lnTo>
                  <a:cubicBezTo>
                    <a:pt x="1344738" y="123296"/>
                    <a:pt x="1334471" y="148083"/>
                    <a:pt x="1316195" y="166359"/>
                  </a:cubicBezTo>
                  <a:cubicBezTo>
                    <a:pt x="1297920" y="184634"/>
                    <a:pt x="1273133" y="194901"/>
                    <a:pt x="1247287" y="194901"/>
                  </a:cubicBezTo>
                  <a:lnTo>
                    <a:pt x="97451" y="194901"/>
                  </a:lnTo>
                  <a:cubicBezTo>
                    <a:pt x="71605" y="194901"/>
                    <a:pt x="46818" y="184634"/>
                    <a:pt x="28543" y="166359"/>
                  </a:cubicBezTo>
                  <a:cubicBezTo>
                    <a:pt x="10267" y="148083"/>
                    <a:pt x="0" y="123296"/>
                    <a:pt x="0" y="97451"/>
                  </a:cubicBezTo>
                  <a:lnTo>
                    <a:pt x="0" y="97451"/>
                  </a:lnTo>
                  <a:cubicBezTo>
                    <a:pt x="0" y="71605"/>
                    <a:pt x="10267" y="46818"/>
                    <a:pt x="28543" y="28543"/>
                  </a:cubicBezTo>
                  <a:cubicBezTo>
                    <a:pt x="46818" y="10267"/>
                    <a:pt x="71605" y="0"/>
                    <a:pt x="97451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44738" cy="23300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-115063" y="9461658"/>
            <a:ext cx="18518127" cy="798211"/>
            <a:chOff x="0" y="0"/>
            <a:chExt cx="4877202" cy="21022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877202" cy="210228"/>
            </a:xfrm>
            <a:custGeom>
              <a:avLst/>
              <a:gdLst/>
              <a:ahLst/>
              <a:cxnLst/>
              <a:rect l="l" t="t" r="r" b="b"/>
              <a:pathLst>
                <a:path w="4877202" h="210228">
                  <a:moveTo>
                    <a:pt x="0" y="0"/>
                  </a:moveTo>
                  <a:lnTo>
                    <a:pt x="4877202" y="0"/>
                  </a:lnTo>
                  <a:lnTo>
                    <a:pt x="4877202" y="210228"/>
                  </a:lnTo>
                  <a:lnTo>
                    <a:pt x="0" y="210228"/>
                  </a:lnTo>
                  <a:close/>
                </a:path>
              </a:pathLst>
            </a:custGeom>
            <a:gradFill rotWithShape="1">
              <a:gsLst>
                <a:gs pos="0">
                  <a:srgbClr val="0453B9">
                    <a:alpha val="100000"/>
                  </a:srgbClr>
                </a:gs>
                <a:gs pos="100000">
                  <a:srgbClr val="3881DF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66675"/>
              <a:ext cx="4877202" cy="2769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0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320695" y="3076791"/>
            <a:ext cx="15246550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cs-CZ" sz="7200" b="1" dirty="0"/>
              <a:t>Datové analýzy příspěvku na péči jako podklad pro zefektivnění administrativy</a:t>
            </a:r>
            <a:endParaRPr lang="en-US" sz="7200" b="1" dirty="0">
              <a:solidFill>
                <a:srgbClr val="000000"/>
              </a:solidFill>
              <a:latin typeface="Poppins" panose="00000500000000000000" pitchFamily="2" charset="-18"/>
              <a:ea typeface="Aileron Bold"/>
              <a:cs typeface="Poppins" panose="00000500000000000000" pitchFamily="2" charset="-18"/>
              <a:sym typeface="Aileron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665380" y="5895496"/>
            <a:ext cx="13193620" cy="11253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502"/>
              </a:lnSpc>
              <a:spcBef>
                <a:spcPct val="0"/>
              </a:spcBef>
            </a:pPr>
            <a:r>
              <a:rPr lang="cs-CZ" sz="3216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Mgr. Ing. Milena Bošková, Mgr. Benjamin Petruželka PhD.  </a:t>
            </a:r>
          </a:p>
          <a:p>
            <a:pPr algn="l">
              <a:lnSpc>
                <a:spcPts val="4502"/>
              </a:lnSpc>
              <a:spcBef>
                <a:spcPct val="0"/>
              </a:spcBef>
            </a:pPr>
            <a:endParaRPr lang="en-US" sz="3216" b="1" dirty="0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361638" y="7911588"/>
            <a:ext cx="5105802" cy="415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4"/>
              </a:lnSpc>
              <a:spcBef>
                <a:spcPct val="0"/>
              </a:spcBef>
            </a:pPr>
            <a:r>
              <a:rPr lang="cs-CZ" sz="246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16.4.2026</a:t>
            </a:r>
            <a:r>
              <a:rPr lang="en-US" sz="246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v</a:t>
            </a:r>
            <a:r>
              <a:rPr lang="cs-CZ" sz="246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 Zlíně</a:t>
            </a:r>
            <a:endParaRPr lang="en-US" sz="246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361638" y="8295616"/>
            <a:ext cx="7966940" cy="583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75"/>
              </a:lnSpc>
              <a:spcBef>
                <a:spcPct val="0"/>
              </a:spcBef>
            </a:pPr>
            <a:r>
              <a:rPr lang="en-US" sz="3268" b="1" spc="-65">
                <a:solidFill>
                  <a:srgbClr val="0453B9"/>
                </a:solidFill>
                <a:latin typeface="Poppins Bold"/>
                <a:ea typeface="Poppins Bold"/>
                <a:cs typeface="Poppins Bold"/>
                <a:sym typeface="Poppins Bold"/>
              </a:rPr>
              <a:t>Nástroje efektivity sociálních služeb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07279" y="9607996"/>
            <a:ext cx="17442596" cy="392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1"/>
              </a:lnSpc>
              <a:spcBef>
                <a:spcPct val="0"/>
              </a:spcBef>
            </a:pPr>
            <a:r>
              <a:rPr lang="en-US" sz="2165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Financováno</a:t>
            </a:r>
            <a:r>
              <a:rPr lang="en-US" sz="2165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z </a:t>
            </a:r>
            <a:r>
              <a:rPr lang="en-US" sz="2165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projektu</a:t>
            </a:r>
            <a:r>
              <a:rPr lang="en-US" sz="2165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65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Zvýšení</a:t>
            </a:r>
            <a:r>
              <a:rPr lang="en-US" sz="2165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65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efektivity</a:t>
            </a:r>
            <a:r>
              <a:rPr lang="en-US" sz="2165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65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systému</a:t>
            </a:r>
            <a:r>
              <a:rPr lang="en-US" sz="2165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65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sociálních</a:t>
            </a:r>
            <a:r>
              <a:rPr lang="en-US" sz="2165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65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služeb</a:t>
            </a:r>
            <a:r>
              <a:rPr lang="en-US" sz="2165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reg. </a:t>
            </a:r>
            <a:r>
              <a:rPr lang="en-US" sz="2165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číslo</a:t>
            </a:r>
            <a:r>
              <a:rPr lang="en-US" sz="2165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: CZ.03.02.02/00/22_004/0004236</a:t>
            </a:r>
          </a:p>
        </p:txBody>
      </p:sp>
      <p:pic>
        <p:nvPicPr>
          <p:cNvPr id="5" name="Obrázek 4" descr="Obsah obrázku snímek obrazovky, Písmo, Elektricky modrá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A927DA52-A31F-C20E-5D94-D315300CEA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41" y="427000"/>
            <a:ext cx="2858401" cy="740015"/>
          </a:xfrm>
          <a:prstGeom prst="rect">
            <a:avLst/>
          </a:prstGeom>
        </p:spPr>
      </p:pic>
      <p:pic>
        <p:nvPicPr>
          <p:cNvPr id="6" name="Obrázek 5" descr="Obsah obrázku text, snímek obrazovky, Písm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BC1BBF9E-EE31-727B-8769-412575704C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66700"/>
            <a:ext cx="2590800" cy="108279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CD02A-FDD8-1CEE-B2D6-026B7DA9D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B351CDE-D3E7-977C-8C35-487E13E549CC}"/>
              </a:ext>
            </a:extLst>
          </p:cNvPr>
          <p:cNvGrpSpPr/>
          <p:nvPr/>
        </p:nvGrpSpPr>
        <p:grpSpPr>
          <a:xfrm>
            <a:off x="0" y="1721774"/>
            <a:ext cx="14859000" cy="1569030"/>
            <a:chOff x="0" y="0"/>
            <a:chExt cx="3446738" cy="41324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EBD940B-A4A9-0881-8477-2DA099F74BDD}"/>
                </a:ext>
              </a:extLst>
            </p:cNvPr>
            <p:cNvSpPr/>
            <p:nvPr/>
          </p:nvSpPr>
          <p:spPr>
            <a:xfrm>
              <a:off x="0" y="0"/>
              <a:ext cx="3446738" cy="413243"/>
            </a:xfrm>
            <a:custGeom>
              <a:avLst/>
              <a:gdLst/>
              <a:ahLst/>
              <a:cxnLst/>
              <a:rect l="l" t="t" r="r" b="b"/>
              <a:pathLst>
                <a:path w="3446738" h="413243">
                  <a:moveTo>
                    <a:pt x="59158" y="0"/>
                  </a:moveTo>
                  <a:lnTo>
                    <a:pt x="3387580" y="0"/>
                  </a:lnTo>
                  <a:cubicBezTo>
                    <a:pt x="3420252" y="0"/>
                    <a:pt x="3446738" y="26486"/>
                    <a:pt x="3446738" y="59158"/>
                  </a:cubicBezTo>
                  <a:lnTo>
                    <a:pt x="3446738" y="354084"/>
                  </a:lnTo>
                  <a:cubicBezTo>
                    <a:pt x="3446738" y="369774"/>
                    <a:pt x="3440505" y="384821"/>
                    <a:pt x="3429411" y="395916"/>
                  </a:cubicBezTo>
                  <a:cubicBezTo>
                    <a:pt x="3418317" y="407010"/>
                    <a:pt x="3403269" y="413243"/>
                    <a:pt x="3387580" y="413243"/>
                  </a:cubicBezTo>
                  <a:lnTo>
                    <a:pt x="59158" y="413243"/>
                  </a:lnTo>
                  <a:cubicBezTo>
                    <a:pt x="26486" y="413243"/>
                    <a:pt x="0" y="386757"/>
                    <a:pt x="0" y="354084"/>
                  </a:cubicBezTo>
                  <a:lnTo>
                    <a:pt x="0" y="59158"/>
                  </a:lnTo>
                  <a:cubicBezTo>
                    <a:pt x="0" y="26486"/>
                    <a:pt x="26486" y="0"/>
                    <a:pt x="59158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6C2711C-8DD3-3938-079B-836C00F9067E}"/>
                </a:ext>
              </a:extLst>
            </p:cNvPr>
            <p:cNvSpPr txBox="1"/>
            <p:nvPr/>
          </p:nvSpPr>
          <p:spPr>
            <a:xfrm>
              <a:off x="0" y="-38100"/>
              <a:ext cx="3446738" cy="45134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975B2BBB-DF2B-55C9-7F8D-EEF3CCFA3F3A}"/>
              </a:ext>
            </a:extLst>
          </p:cNvPr>
          <p:cNvGrpSpPr/>
          <p:nvPr/>
        </p:nvGrpSpPr>
        <p:grpSpPr>
          <a:xfrm>
            <a:off x="9146583" y="9285198"/>
            <a:ext cx="9141417" cy="992216"/>
            <a:chOff x="0" y="0"/>
            <a:chExt cx="2732126" cy="261324"/>
          </a:xfrm>
          <a:solidFill>
            <a:schemeClr val="accent1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5D27D00-121A-3530-74A4-299371769638}"/>
                </a:ext>
              </a:extLst>
            </p:cNvPr>
            <p:cNvSpPr/>
            <p:nvPr/>
          </p:nvSpPr>
          <p:spPr>
            <a:xfrm>
              <a:off x="0" y="0"/>
              <a:ext cx="2732126" cy="261324"/>
            </a:xfrm>
            <a:custGeom>
              <a:avLst/>
              <a:gdLst/>
              <a:ahLst/>
              <a:cxnLst/>
              <a:rect l="l" t="t" r="r" b="b"/>
              <a:pathLst>
                <a:path w="2732126" h="261324">
                  <a:moveTo>
                    <a:pt x="74631" y="0"/>
                  </a:moveTo>
                  <a:lnTo>
                    <a:pt x="2657494" y="0"/>
                  </a:lnTo>
                  <a:cubicBezTo>
                    <a:pt x="2677288" y="0"/>
                    <a:pt x="2696271" y="7863"/>
                    <a:pt x="2710267" y="21859"/>
                  </a:cubicBezTo>
                  <a:cubicBezTo>
                    <a:pt x="2724263" y="35855"/>
                    <a:pt x="2732126" y="54838"/>
                    <a:pt x="2732126" y="74631"/>
                  </a:cubicBezTo>
                  <a:lnTo>
                    <a:pt x="2732126" y="186693"/>
                  </a:lnTo>
                  <a:cubicBezTo>
                    <a:pt x="2732126" y="206486"/>
                    <a:pt x="2724263" y="225469"/>
                    <a:pt x="2710267" y="239465"/>
                  </a:cubicBezTo>
                  <a:cubicBezTo>
                    <a:pt x="2696271" y="253461"/>
                    <a:pt x="2677288" y="261324"/>
                    <a:pt x="2657494" y="261324"/>
                  </a:cubicBezTo>
                  <a:lnTo>
                    <a:pt x="74631" y="261324"/>
                  </a:lnTo>
                  <a:cubicBezTo>
                    <a:pt x="54838" y="261324"/>
                    <a:pt x="35855" y="253461"/>
                    <a:pt x="21859" y="239465"/>
                  </a:cubicBezTo>
                  <a:cubicBezTo>
                    <a:pt x="7863" y="225469"/>
                    <a:pt x="0" y="206486"/>
                    <a:pt x="0" y="186693"/>
                  </a:cubicBezTo>
                  <a:lnTo>
                    <a:pt x="0" y="74631"/>
                  </a:lnTo>
                  <a:cubicBezTo>
                    <a:pt x="0" y="54838"/>
                    <a:pt x="7863" y="35855"/>
                    <a:pt x="21859" y="21859"/>
                  </a:cubicBezTo>
                  <a:cubicBezTo>
                    <a:pt x="35855" y="7863"/>
                    <a:pt x="54838" y="0"/>
                    <a:pt x="74631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026BBC0C-3DE0-2F61-53C8-30F44C645AC4}"/>
                </a:ext>
              </a:extLst>
            </p:cNvPr>
            <p:cNvSpPr txBox="1"/>
            <p:nvPr/>
          </p:nvSpPr>
          <p:spPr>
            <a:xfrm>
              <a:off x="0" y="-38100"/>
              <a:ext cx="2732126" cy="29942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41DDBF6F-13B0-0EA8-7E1E-37B29959C8D7}"/>
              </a:ext>
            </a:extLst>
          </p:cNvPr>
          <p:cNvSpPr txBox="1"/>
          <p:nvPr/>
        </p:nvSpPr>
        <p:spPr>
          <a:xfrm>
            <a:off x="1390213" y="1948645"/>
            <a:ext cx="10344587" cy="1001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20"/>
              </a:lnSpc>
            </a:pPr>
            <a:r>
              <a:rPr lang="cs-CZ" sz="5400" b="1" dirty="0">
                <a:solidFill>
                  <a:srgbClr val="000000"/>
                </a:solidFill>
                <a:latin typeface="Poppins" panose="00000500000000000000" pitchFamily="2" charset="-18"/>
                <a:ea typeface="Aileron Bold"/>
                <a:cs typeface="Poppins" panose="00000500000000000000" pitchFamily="2" charset="-18"/>
                <a:sym typeface="Aileron Bold"/>
              </a:rPr>
              <a:t>Vývoj indexu DCCI v čase</a:t>
            </a:r>
            <a:endParaRPr lang="en-US" sz="5400" b="1" dirty="0">
              <a:solidFill>
                <a:srgbClr val="000000"/>
              </a:solidFill>
              <a:latin typeface="Poppins" panose="00000500000000000000" pitchFamily="2" charset="-18"/>
              <a:ea typeface="Aileron Bold"/>
              <a:cs typeface="Poppins" panose="00000500000000000000" pitchFamily="2" charset="-18"/>
              <a:sym typeface="Aileron Bold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9BD9346C-337A-CEDC-189B-27F7A133045A}"/>
              </a:ext>
            </a:extLst>
          </p:cNvPr>
          <p:cNvSpPr txBox="1"/>
          <p:nvPr/>
        </p:nvSpPr>
        <p:spPr>
          <a:xfrm>
            <a:off x="1390213" y="3521053"/>
            <a:ext cx="9323116" cy="457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  <a:spcBef>
                <a:spcPct val="0"/>
              </a:spcBef>
            </a:pPr>
            <a:r>
              <a:rPr lang="en-US" sz="26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 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70D738D8-DEBC-76EA-6D81-EAC3D3008A3C}"/>
              </a:ext>
            </a:extLst>
          </p:cNvPr>
          <p:cNvSpPr txBox="1"/>
          <p:nvPr/>
        </p:nvSpPr>
        <p:spPr>
          <a:xfrm>
            <a:off x="9408468" y="9366192"/>
            <a:ext cx="8045413" cy="83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031"/>
              </a:lnSpc>
              <a:spcBef>
                <a:spcPct val="0"/>
              </a:spcBef>
            </a:pP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Financováno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z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projektu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Zvýšení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efektivity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systému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sociálních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služeb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reg.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číslo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: CZ.03.02.02/00/22_004/0004236</a:t>
            </a:r>
          </a:p>
        </p:txBody>
      </p:sp>
      <p:pic>
        <p:nvPicPr>
          <p:cNvPr id="15" name="Obrázek 14" descr="Obsah obrázku snímek obrazovky, Písmo, Elektricky modrá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31C4B7FD-4DD5-A86C-6099-366933FCFF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41" y="427000"/>
            <a:ext cx="2858401" cy="740015"/>
          </a:xfrm>
          <a:prstGeom prst="rect">
            <a:avLst/>
          </a:prstGeom>
        </p:spPr>
      </p:pic>
      <p:pic>
        <p:nvPicPr>
          <p:cNvPr id="19" name="Obrázek 18" descr="Obsah obrázku text, snímek obrazovky, Písm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81AE8662-D48B-6397-94FC-DC50F3A383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66700"/>
            <a:ext cx="2590800" cy="1082791"/>
          </a:xfrm>
          <a:prstGeom prst="rect">
            <a:avLst/>
          </a:prstGeom>
        </p:spPr>
      </p:pic>
      <p:pic>
        <p:nvPicPr>
          <p:cNvPr id="13" name="Zástupný obsah 3" descr="Obsah obrázku řada/pruh, Vykreslený graf, diagram&#10;&#10;Obsah generovaný pomocí AI může být nesprávný.">
            <a:extLst>
              <a:ext uri="{FF2B5EF4-FFF2-40B4-BE49-F238E27FC236}">
                <a16:creationId xmlns:a16="http://schemas.microsoft.com/office/drawing/2014/main" id="{49BE39BA-F5F7-A604-00AB-22D398C2E8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20" y="3628428"/>
            <a:ext cx="9488820" cy="4631062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5C6FA3A6-4BBA-E107-7A2A-911CF98B9881}"/>
              </a:ext>
            </a:extLst>
          </p:cNvPr>
          <p:cNvSpPr txBox="1"/>
          <p:nvPr/>
        </p:nvSpPr>
        <p:spPr>
          <a:xfrm>
            <a:off x="10713329" y="3630768"/>
            <a:ext cx="414567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/>
              <a:t>Průměrná</a:t>
            </a:r>
            <a:r>
              <a:rPr lang="en-GB" sz="3200" dirty="0"/>
              <a:t> </a:t>
            </a:r>
            <a:r>
              <a:rPr lang="en-GB" sz="3200" dirty="0" err="1"/>
              <a:t>hodnota</a:t>
            </a:r>
            <a:r>
              <a:rPr lang="en-GB" sz="3200" dirty="0"/>
              <a:t> se </a:t>
            </a:r>
            <a:r>
              <a:rPr lang="en-GB" sz="3200" dirty="0" err="1"/>
              <a:t>snižuje</a:t>
            </a:r>
            <a:r>
              <a:rPr lang="en-GB" sz="3200" dirty="0"/>
              <a:t> (</a:t>
            </a:r>
            <a:r>
              <a:rPr lang="en-GB" sz="3200" dirty="0" err="1"/>
              <a:t>i</a:t>
            </a:r>
            <a:r>
              <a:rPr lang="en-GB" sz="3200" dirty="0"/>
              <a:t> </a:t>
            </a:r>
            <a:r>
              <a:rPr lang="en-GB" sz="3200" dirty="0" err="1"/>
              <a:t>když</a:t>
            </a:r>
            <a:r>
              <a:rPr lang="en-GB" sz="3200" dirty="0"/>
              <a:t> </a:t>
            </a:r>
            <a:r>
              <a:rPr lang="en-GB" sz="3200" dirty="0" err="1"/>
              <a:t>rozdíl</a:t>
            </a:r>
            <a:r>
              <a:rPr lang="en-GB" sz="3200" dirty="0"/>
              <a:t> </a:t>
            </a:r>
            <a:r>
              <a:rPr lang="en-GB" sz="3200" dirty="0" err="1"/>
              <a:t>není</a:t>
            </a:r>
            <a:r>
              <a:rPr lang="en-GB" sz="3200" dirty="0"/>
              <a:t> </a:t>
            </a:r>
            <a:r>
              <a:rPr lang="en-GB" sz="3200" dirty="0" err="1"/>
              <a:t>tak</a:t>
            </a:r>
            <a:r>
              <a:rPr lang="en-GB" sz="3200" dirty="0"/>
              <a:t> </a:t>
            </a:r>
            <a:r>
              <a:rPr lang="en-GB" sz="3200" dirty="0" err="1"/>
              <a:t>velký</a:t>
            </a:r>
            <a:r>
              <a:rPr lang="en-GB" sz="3200" dirty="0"/>
              <a:t>), </a:t>
            </a:r>
            <a:r>
              <a:rPr lang="en-GB" sz="3200" dirty="0" err="1"/>
              <a:t>soubor</a:t>
            </a:r>
            <a:r>
              <a:rPr lang="en-GB" sz="3200" dirty="0"/>
              <a:t> je </a:t>
            </a:r>
            <a:r>
              <a:rPr lang="en-GB" sz="3200" dirty="0" err="1"/>
              <a:t>čím</a:t>
            </a:r>
            <a:r>
              <a:rPr lang="en-GB" sz="3200" dirty="0"/>
              <a:t> dale vice </a:t>
            </a:r>
            <a:r>
              <a:rPr lang="en-GB" sz="3200" dirty="0" err="1"/>
              <a:t>homogenní</a:t>
            </a:r>
            <a:r>
              <a:rPr lang="en-GB" sz="3200" dirty="0"/>
              <a:t> (</a:t>
            </a:r>
            <a:r>
              <a:rPr lang="en-GB" sz="3200" dirty="0" err="1"/>
              <a:t>směrodatná</a:t>
            </a:r>
            <a:r>
              <a:rPr lang="en-GB" sz="3200" dirty="0"/>
              <a:t> </a:t>
            </a:r>
            <a:r>
              <a:rPr lang="en-GB" sz="3200" dirty="0" err="1"/>
              <a:t>odchylka</a:t>
            </a:r>
            <a:r>
              <a:rPr lang="en-GB" sz="3200" dirty="0"/>
              <a:t> se </a:t>
            </a:r>
            <a:r>
              <a:rPr lang="en-GB" sz="3200" dirty="0" err="1"/>
              <a:t>snižuje</a:t>
            </a:r>
            <a:r>
              <a:rPr lang="en-GB" sz="3200" dirty="0"/>
              <a:t>)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616852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5320AE-79A9-C282-8D3E-FFDF577CE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01347AD-083B-89EF-1396-678F82F4E83D}"/>
              </a:ext>
            </a:extLst>
          </p:cNvPr>
          <p:cNvGrpSpPr/>
          <p:nvPr/>
        </p:nvGrpSpPr>
        <p:grpSpPr>
          <a:xfrm>
            <a:off x="0" y="1721774"/>
            <a:ext cx="16383000" cy="1569030"/>
            <a:chOff x="0" y="0"/>
            <a:chExt cx="3446738" cy="41324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94F41B0-B64F-13BE-8118-2DE52ABDDD28}"/>
                </a:ext>
              </a:extLst>
            </p:cNvPr>
            <p:cNvSpPr/>
            <p:nvPr/>
          </p:nvSpPr>
          <p:spPr>
            <a:xfrm>
              <a:off x="0" y="0"/>
              <a:ext cx="3446738" cy="413243"/>
            </a:xfrm>
            <a:custGeom>
              <a:avLst/>
              <a:gdLst/>
              <a:ahLst/>
              <a:cxnLst/>
              <a:rect l="l" t="t" r="r" b="b"/>
              <a:pathLst>
                <a:path w="3446738" h="413243">
                  <a:moveTo>
                    <a:pt x="59158" y="0"/>
                  </a:moveTo>
                  <a:lnTo>
                    <a:pt x="3387580" y="0"/>
                  </a:lnTo>
                  <a:cubicBezTo>
                    <a:pt x="3420252" y="0"/>
                    <a:pt x="3446738" y="26486"/>
                    <a:pt x="3446738" y="59158"/>
                  </a:cubicBezTo>
                  <a:lnTo>
                    <a:pt x="3446738" y="354084"/>
                  </a:lnTo>
                  <a:cubicBezTo>
                    <a:pt x="3446738" y="369774"/>
                    <a:pt x="3440505" y="384821"/>
                    <a:pt x="3429411" y="395916"/>
                  </a:cubicBezTo>
                  <a:cubicBezTo>
                    <a:pt x="3418317" y="407010"/>
                    <a:pt x="3403269" y="413243"/>
                    <a:pt x="3387580" y="413243"/>
                  </a:cubicBezTo>
                  <a:lnTo>
                    <a:pt x="59158" y="413243"/>
                  </a:lnTo>
                  <a:cubicBezTo>
                    <a:pt x="26486" y="413243"/>
                    <a:pt x="0" y="386757"/>
                    <a:pt x="0" y="354084"/>
                  </a:cubicBezTo>
                  <a:lnTo>
                    <a:pt x="0" y="59158"/>
                  </a:lnTo>
                  <a:cubicBezTo>
                    <a:pt x="0" y="26486"/>
                    <a:pt x="26486" y="0"/>
                    <a:pt x="59158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ADA851B-6EBE-A3F0-70BC-C73A6FCF3B24}"/>
                </a:ext>
              </a:extLst>
            </p:cNvPr>
            <p:cNvSpPr txBox="1"/>
            <p:nvPr/>
          </p:nvSpPr>
          <p:spPr>
            <a:xfrm>
              <a:off x="0" y="-38100"/>
              <a:ext cx="3446738" cy="45134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26824233-FE78-8D74-71B7-0563362DF0A7}"/>
              </a:ext>
            </a:extLst>
          </p:cNvPr>
          <p:cNvGrpSpPr/>
          <p:nvPr/>
        </p:nvGrpSpPr>
        <p:grpSpPr>
          <a:xfrm>
            <a:off x="9146583" y="9285198"/>
            <a:ext cx="9141417" cy="992216"/>
            <a:chOff x="0" y="0"/>
            <a:chExt cx="2732126" cy="261324"/>
          </a:xfrm>
          <a:solidFill>
            <a:schemeClr val="accent1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9D8D6C3-082D-3F2C-7C3C-58F100A33D57}"/>
                </a:ext>
              </a:extLst>
            </p:cNvPr>
            <p:cNvSpPr/>
            <p:nvPr/>
          </p:nvSpPr>
          <p:spPr>
            <a:xfrm>
              <a:off x="0" y="0"/>
              <a:ext cx="2732126" cy="261324"/>
            </a:xfrm>
            <a:custGeom>
              <a:avLst/>
              <a:gdLst/>
              <a:ahLst/>
              <a:cxnLst/>
              <a:rect l="l" t="t" r="r" b="b"/>
              <a:pathLst>
                <a:path w="2732126" h="261324">
                  <a:moveTo>
                    <a:pt x="74631" y="0"/>
                  </a:moveTo>
                  <a:lnTo>
                    <a:pt x="2657494" y="0"/>
                  </a:lnTo>
                  <a:cubicBezTo>
                    <a:pt x="2677288" y="0"/>
                    <a:pt x="2696271" y="7863"/>
                    <a:pt x="2710267" y="21859"/>
                  </a:cubicBezTo>
                  <a:cubicBezTo>
                    <a:pt x="2724263" y="35855"/>
                    <a:pt x="2732126" y="54838"/>
                    <a:pt x="2732126" y="74631"/>
                  </a:cubicBezTo>
                  <a:lnTo>
                    <a:pt x="2732126" y="186693"/>
                  </a:lnTo>
                  <a:cubicBezTo>
                    <a:pt x="2732126" y="206486"/>
                    <a:pt x="2724263" y="225469"/>
                    <a:pt x="2710267" y="239465"/>
                  </a:cubicBezTo>
                  <a:cubicBezTo>
                    <a:pt x="2696271" y="253461"/>
                    <a:pt x="2677288" y="261324"/>
                    <a:pt x="2657494" y="261324"/>
                  </a:cubicBezTo>
                  <a:lnTo>
                    <a:pt x="74631" y="261324"/>
                  </a:lnTo>
                  <a:cubicBezTo>
                    <a:pt x="54838" y="261324"/>
                    <a:pt x="35855" y="253461"/>
                    <a:pt x="21859" y="239465"/>
                  </a:cubicBezTo>
                  <a:cubicBezTo>
                    <a:pt x="7863" y="225469"/>
                    <a:pt x="0" y="206486"/>
                    <a:pt x="0" y="186693"/>
                  </a:cubicBezTo>
                  <a:lnTo>
                    <a:pt x="0" y="74631"/>
                  </a:lnTo>
                  <a:cubicBezTo>
                    <a:pt x="0" y="54838"/>
                    <a:pt x="7863" y="35855"/>
                    <a:pt x="21859" y="21859"/>
                  </a:cubicBezTo>
                  <a:cubicBezTo>
                    <a:pt x="35855" y="7863"/>
                    <a:pt x="54838" y="0"/>
                    <a:pt x="74631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6F7776E4-EC62-7E18-9467-B2A4BBBCBCF7}"/>
                </a:ext>
              </a:extLst>
            </p:cNvPr>
            <p:cNvSpPr txBox="1"/>
            <p:nvPr/>
          </p:nvSpPr>
          <p:spPr>
            <a:xfrm>
              <a:off x="0" y="-38100"/>
              <a:ext cx="2732126" cy="29942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4642BCE0-AA35-E5D2-B753-AC46523436BE}"/>
              </a:ext>
            </a:extLst>
          </p:cNvPr>
          <p:cNvSpPr txBox="1"/>
          <p:nvPr/>
        </p:nvSpPr>
        <p:spPr>
          <a:xfrm>
            <a:off x="1390213" y="1948645"/>
            <a:ext cx="14840387" cy="1001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20"/>
              </a:lnSpc>
            </a:pPr>
            <a:r>
              <a:rPr lang="cs-CZ" sz="5400" b="1" dirty="0">
                <a:solidFill>
                  <a:srgbClr val="000000"/>
                </a:solidFill>
                <a:latin typeface="Poppins" panose="00000500000000000000" pitchFamily="2" charset="-18"/>
                <a:ea typeface="Aileron Bold"/>
                <a:cs typeface="Poppins" panose="00000500000000000000" pitchFamily="2" charset="-18"/>
                <a:sym typeface="Aileron Bold"/>
              </a:rPr>
              <a:t>Rozdělení populace podle kategorií DCCI</a:t>
            </a:r>
            <a:endParaRPr lang="en-US" sz="5400" b="1" dirty="0">
              <a:solidFill>
                <a:srgbClr val="000000"/>
              </a:solidFill>
              <a:latin typeface="Poppins" panose="00000500000000000000" pitchFamily="2" charset="-18"/>
              <a:ea typeface="Aileron Bold"/>
              <a:cs typeface="Poppins" panose="00000500000000000000" pitchFamily="2" charset="-18"/>
              <a:sym typeface="Aileron Bold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07BC61D3-DB89-ADB0-AC6E-16D164D2DE38}"/>
              </a:ext>
            </a:extLst>
          </p:cNvPr>
          <p:cNvSpPr txBox="1"/>
          <p:nvPr/>
        </p:nvSpPr>
        <p:spPr>
          <a:xfrm>
            <a:off x="1390213" y="3521053"/>
            <a:ext cx="9323116" cy="457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  <a:spcBef>
                <a:spcPct val="0"/>
              </a:spcBef>
            </a:pPr>
            <a:r>
              <a:rPr lang="en-US" sz="26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 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6127D88D-B0FF-E851-01A8-99428FDA83F9}"/>
              </a:ext>
            </a:extLst>
          </p:cNvPr>
          <p:cNvSpPr txBox="1"/>
          <p:nvPr/>
        </p:nvSpPr>
        <p:spPr>
          <a:xfrm>
            <a:off x="9408468" y="9366192"/>
            <a:ext cx="8045413" cy="83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031"/>
              </a:lnSpc>
              <a:spcBef>
                <a:spcPct val="0"/>
              </a:spcBef>
            </a:pP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Financováno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z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projektu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Zvýšení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efektivity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systému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sociálních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služeb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reg.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číslo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: CZ.03.02.02/00/22_004/0004236</a:t>
            </a:r>
          </a:p>
        </p:txBody>
      </p:sp>
      <p:pic>
        <p:nvPicPr>
          <p:cNvPr id="15" name="Obrázek 14" descr="Obsah obrázku snímek obrazovky, Písmo, Elektricky modrá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C85CB41C-B66E-23E8-F241-7563730B24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41" y="427000"/>
            <a:ext cx="2858401" cy="740015"/>
          </a:xfrm>
          <a:prstGeom prst="rect">
            <a:avLst/>
          </a:prstGeom>
        </p:spPr>
      </p:pic>
      <p:pic>
        <p:nvPicPr>
          <p:cNvPr id="19" name="Obrázek 18" descr="Obsah obrázku text, snímek obrazovky, Písm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026F42D5-BA4E-E504-936E-AB88BC509A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66700"/>
            <a:ext cx="2590800" cy="108279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1B356AF-A07F-2301-6ED7-CA090A3E9D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517675"/>
            <a:ext cx="10917174" cy="5096586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25438D77-B2A3-178C-A611-F888A418B177}"/>
              </a:ext>
            </a:extLst>
          </p:cNvPr>
          <p:cNvSpPr txBox="1"/>
          <p:nvPr/>
        </p:nvSpPr>
        <p:spPr>
          <a:xfrm>
            <a:off x="11963400" y="4076700"/>
            <a:ext cx="441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Z </a:t>
            </a:r>
            <a:r>
              <a:rPr lang="en-GB" sz="3200" dirty="0" err="1"/>
              <a:t>hlediska</a:t>
            </a:r>
            <a:r>
              <a:rPr lang="en-GB" sz="3200" dirty="0"/>
              <a:t> </a:t>
            </a:r>
            <a:r>
              <a:rPr lang="en-GB" sz="3200" dirty="0" err="1"/>
              <a:t>relativní</a:t>
            </a:r>
            <a:r>
              <a:rPr lang="en-GB" sz="3200" dirty="0"/>
              <a:t> </a:t>
            </a:r>
            <a:r>
              <a:rPr lang="en-GB" sz="3200" dirty="0" err="1"/>
              <a:t>změny</a:t>
            </a:r>
            <a:r>
              <a:rPr lang="en-GB" sz="3200" dirty="0"/>
              <a:t> (</a:t>
            </a:r>
            <a:r>
              <a:rPr lang="en-GB" sz="3200" dirty="0" err="1"/>
              <a:t>prc</a:t>
            </a:r>
            <a:r>
              <a:rPr lang="en-GB" sz="3200" dirty="0"/>
              <a:t>. </a:t>
            </a:r>
            <a:r>
              <a:rPr lang="en-GB" sz="3200" dirty="0" err="1"/>
              <a:t>bodů</a:t>
            </a:r>
            <a:r>
              <a:rPr lang="en-GB" sz="3200" dirty="0"/>
              <a:t>) se </a:t>
            </a:r>
            <a:r>
              <a:rPr lang="en-GB" sz="3200" dirty="0" err="1"/>
              <a:t>stav</a:t>
            </a:r>
            <a:r>
              <a:rPr lang="en-GB" sz="3200" dirty="0"/>
              <a:t> </a:t>
            </a:r>
            <a:r>
              <a:rPr lang="en-GB" sz="3200" dirty="0" err="1"/>
              <a:t>zlepšuje</a:t>
            </a:r>
            <a:r>
              <a:rPr lang="en-GB" sz="3200" dirty="0"/>
              <a:t>, </a:t>
            </a:r>
            <a:r>
              <a:rPr lang="en-GB" sz="3200" dirty="0" err="1"/>
              <a:t>nicméně</a:t>
            </a:r>
            <a:r>
              <a:rPr lang="en-GB" sz="3200" dirty="0"/>
              <a:t> </a:t>
            </a:r>
            <a:r>
              <a:rPr lang="en-GB" sz="3200" dirty="0" err="1"/>
              <a:t>absolutně</a:t>
            </a:r>
            <a:r>
              <a:rPr lang="en-GB" sz="3200" dirty="0"/>
              <a:t> se </a:t>
            </a:r>
            <a:r>
              <a:rPr lang="en-GB" sz="3200" dirty="0" err="1"/>
              <a:t>zvětšily</a:t>
            </a:r>
            <a:r>
              <a:rPr lang="en-GB" sz="3200" dirty="0"/>
              <a:t> </a:t>
            </a:r>
            <a:r>
              <a:rPr lang="en-GB" sz="3200" dirty="0" err="1"/>
              <a:t>skupiny</a:t>
            </a:r>
            <a:r>
              <a:rPr lang="en-GB" sz="3200" dirty="0"/>
              <a:t> s </a:t>
            </a:r>
            <a:r>
              <a:rPr lang="en-GB" sz="3200" dirty="0" err="1"/>
              <a:t>lepším</a:t>
            </a:r>
            <a:r>
              <a:rPr lang="en-GB" sz="3200" dirty="0"/>
              <a:t> </a:t>
            </a:r>
            <a:r>
              <a:rPr lang="en-GB" sz="3200" dirty="0" err="1"/>
              <a:t>stavem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293962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3FFADA-B63C-B1E2-10B3-2D1F0A436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BB1A7AD-F865-340B-C217-ACF2CEAE1654}"/>
              </a:ext>
            </a:extLst>
          </p:cNvPr>
          <p:cNvGrpSpPr/>
          <p:nvPr/>
        </p:nvGrpSpPr>
        <p:grpSpPr>
          <a:xfrm>
            <a:off x="0" y="1721774"/>
            <a:ext cx="14554200" cy="1569030"/>
            <a:chOff x="0" y="0"/>
            <a:chExt cx="3446738" cy="41324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CCBA25E-F6DD-7A5E-010A-39D3CDE5D167}"/>
                </a:ext>
              </a:extLst>
            </p:cNvPr>
            <p:cNvSpPr/>
            <p:nvPr/>
          </p:nvSpPr>
          <p:spPr>
            <a:xfrm>
              <a:off x="0" y="0"/>
              <a:ext cx="3446738" cy="413243"/>
            </a:xfrm>
            <a:custGeom>
              <a:avLst/>
              <a:gdLst/>
              <a:ahLst/>
              <a:cxnLst/>
              <a:rect l="l" t="t" r="r" b="b"/>
              <a:pathLst>
                <a:path w="3446738" h="413243">
                  <a:moveTo>
                    <a:pt x="59158" y="0"/>
                  </a:moveTo>
                  <a:lnTo>
                    <a:pt x="3387580" y="0"/>
                  </a:lnTo>
                  <a:cubicBezTo>
                    <a:pt x="3420252" y="0"/>
                    <a:pt x="3446738" y="26486"/>
                    <a:pt x="3446738" y="59158"/>
                  </a:cubicBezTo>
                  <a:lnTo>
                    <a:pt x="3446738" y="354084"/>
                  </a:lnTo>
                  <a:cubicBezTo>
                    <a:pt x="3446738" y="369774"/>
                    <a:pt x="3440505" y="384821"/>
                    <a:pt x="3429411" y="395916"/>
                  </a:cubicBezTo>
                  <a:cubicBezTo>
                    <a:pt x="3418317" y="407010"/>
                    <a:pt x="3403269" y="413243"/>
                    <a:pt x="3387580" y="413243"/>
                  </a:cubicBezTo>
                  <a:lnTo>
                    <a:pt x="59158" y="413243"/>
                  </a:lnTo>
                  <a:cubicBezTo>
                    <a:pt x="26486" y="413243"/>
                    <a:pt x="0" y="386757"/>
                    <a:pt x="0" y="354084"/>
                  </a:cubicBezTo>
                  <a:lnTo>
                    <a:pt x="0" y="59158"/>
                  </a:lnTo>
                  <a:cubicBezTo>
                    <a:pt x="0" y="26486"/>
                    <a:pt x="26486" y="0"/>
                    <a:pt x="59158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B1D9CDD2-7DFE-A600-28AB-FF50CF5E8141}"/>
                </a:ext>
              </a:extLst>
            </p:cNvPr>
            <p:cNvSpPr txBox="1"/>
            <p:nvPr/>
          </p:nvSpPr>
          <p:spPr>
            <a:xfrm>
              <a:off x="0" y="-38100"/>
              <a:ext cx="3446738" cy="45134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AC91C137-E8AA-5A43-F082-8A9B868FC6A4}"/>
              </a:ext>
            </a:extLst>
          </p:cNvPr>
          <p:cNvGrpSpPr/>
          <p:nvPr/>
        </p:nvGrpSpPr>
        <p:grpSpPr>
          <a:xfrm>
            <a:off x="9146583" y="9285198"/>
            <a:ext cx="9141417" cy="992216"/>
            <a:chOff x="0" y="0"/>
            <a:chExt cx="2732126" cy="261324"/>
          </a:xfrm>
          <a:solidFill>
            <a:schemeClr val="accent1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8797A93-D628-4944-6F82-CAED4E58088F}"/>
                </a:ext>
              </a:extLst>
            </p:cNvPr>
            <p:cNvSpPr/>
            <p:nvPr/>
          </p:nvSpPr>
          <p:spPr>
            <a:xfrm>
              <a:off x="0" y="0"/>
              <a:ext cx="2732126" cy="261324"/>
            </a:xfrm>
            <a:custGeom>
              <a:avLst/>
              <a:gdLst/>
              <a:ahLst/>
              <a:cxnLst/>
              <a:rect l="l" t="t" r="r" b="b"/>
              <a:pathLst>
                <a:path w="2732126" h="261324">
                  <a:moveTo>
                    <a:pt x="74631" y="0"/>
                  </a:moveTo>
                  <a:lnTo>
                    <a:pt x="2657494" y="0"/>
                  </a:lnTo>
                  <a:cubicBezTo>
                    <a:pt x="2677288" y="0"/>
                    <a:pt x="2696271" y="7863"/>
                    <a:pt x="2710267" y="21859"/>
                  </a:cubicBezTo>
                  <a:cubicBezTo>
                    <a:pt x="2724263" y="35855"/>
                    <a:pt x="2732126" y="54838"/>
                    <a:pt x="2732126" y="74631"/>
                  </a:cubicBezTo>
                  <a:lnTo>
                    <a:pt x="2732126" y="186693"/>
                  </a:lnTo>
                  <a:cubicBezTo>
                    <a:pt x="2732126" y="206486"/>
                    <a:pt x="2724263" y="225469"/>
                    <a:pt x="2710267" y="239465"/>
                  </a:cubicBezTo>
                  <a:cubicBezTo>
                    <a:pt x="2696271" y="253461"/>
                    <a:pt x="2677288" y="261324"/>
                    <a:pt x="2657494" y="261324"/>
                  </a:cubicBezTo>
                  <a:lnTo>
                    <a:pt x="74631" y="261324"/>
                  </a:lnTo>
                  <a:cubicBezTo>
                    <a:pt x="54838" y="261324"/>
                    <a:pt x="35855" y="253461"/>
                    <a:pt x="21859" y="239465"/>
                  </a:cubicBezTo>
                  <a:cubicBezTo>
                    <a:pt x="7863" y="225469"/>
                    <a:pt x="0" y="206486"/>
                    <a:pt x="0" y="186693"/>
                  </a:cubicBezTo>
                  <a:lnTo>
                    <a:pt x="0" y="74631"/>
                  </a:lnTo>
                  <a:cubicBezTo>
                    <a:pt x="0" y="54838"/>
                    <a:pt x="7863" y="35855"/>
                    <a:pt x="21859" y="21859"/>
                  </a:cubicBezTo>
                  <a:cubicBezTo>
                    <a:pt x="35855" y="7863"/>
                    <a:pt x="54838" y="0"/>
                    <a:pt x="74631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4E1D9234-E3E1-A0DF-B0D2-79B700CEC1D8}"/>
                </a:ext>
              </a:extLst>
            </p:cNvPr>
            <p:cNvSpPr txBox="1"/>
            <p:nvPr/>
          </p:nvSpPr>
          <p:spPr>
            <a:xfrm>
              <a:off x="0" y="-38100"/>
              <a:ext cx="2732126" cy="29942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879054C4-A7BF-6D4C-2503-B920F55B584F}"/>
              </a:ext>
            </a:extLst>
          </p:cNvPr>
          <p:cNvSpPr txBox="1"/>
          <p:nvPr/>
        </p:nvSpPr>
        <p:spPr>
          <a:xfrm>
            <a:off x="1390213" y="1948645"/>
            <a:ext cx="13773587" cy="1001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20"/>
              </a:lnSpc>
            </a:pPr>
            <a:r>
              <a:rPr lang="cs-CZ" sz="5400" b="1" dirty="0">
                <a:solidFill>
                  <a:srgbClr val="000000"/>
                </a:solidFill>
                <a:latin typeface="Poppins" panose="00000500000000000000" pitchFamily="2" charset="-18"/>
                <a:ea typeface="Aileron Bold"/>
                <a:cs typeface="Poppins" panose="00000500000000000000" pitchFamily="2" charset="-18"/>
                <a:sym typeface="Aileron Bold"/>
              </a:rPr>
              <a:t>Vývoj počtu osob v kategoriích DCCI</a:t>
            </a:r>
            <a:endParaRPr lang="en-US" sz="5400" b="1" dirty="0">
              <a:solidFill>
                <a:srgbClr val="000000"/>
              </a:solidFill>
              <a:latin typeface="Poppins" panose="00000500000000000000" pitchFamily="2" charset="-18"/>
              <a:ea typeface="Aileron Bold"/>
              <a:cs typeface="Poppins" panose="00000500000000000000" pitchFamily="2" charset="-18"/>
              <a:sym typeface="Aileron Bold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5142EB23-7D1D-0C0C-1370-0D6456E7FEEE}"/>
              </a:ext>
            </a:extLst>
          </p:cNvPr>
          <p:cNvSpPr txBox="1"/>
          <p:nvPr/>
        </p:nvSpPr>
        <p:spPr>
          <a:xfrm>
            <a:off x="1390213" y="3521053"/>
            <a:ext cx="9323116" cy="457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  <a:spcBef>
                <a:spcPct val="0"/>
              </a:spcBef>
            </a:pPr>
            <a:r>
              <a:rPr lang="en-US" sz="26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 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EBA96FE3-02D8-A373-F63A-2CAC97F3CCD0}"/>
              </a:ext>
            </a:extLst>
          </p:cNvPr>
          <p:cNvSpPr txBox="1"/>
          <p:nvPr/>
        </p:nvSpPr>
        <p:spPr>
          <a:xfrm>
            <a:off x="9408468" y="9366192"/>
            <a:ext cx="8045413" cy="83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031"/>
              </a:lnSpc>
              <a:spcBef>
                <a:spcPct val="0"/>
              </a:spcBef>
            </a:pP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Financováno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z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projektu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Zvýšení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efektivity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systému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sociálních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služeb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reg.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číslo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: CZ.03.02.02/00/22_004/0004236</a:t>
            </a:r>
          </a:p>
        </p:txBody>
      </p:sp>
      <p:pic>
        <p:nvPicPr>
          <p:cNvPr id="15" name="Obrázek 14" descr="Obsah obrázku snímek obrazovky, Písmo, Elektricky modrá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EF1455DA-53F5-5DDB-62A2-E332B597E0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41" y="427000"/>
            <a:ext cx="2858401" cy="740015"/>
          </a:xfrm>
          <a:prstGeom prst="rect">
            <a:avLst/>
          </a:prstGeom>
        </p:spPr>
      </p:pic>
      <p:pic>
        <p:nvPicPr>
          <p:cNvPr id="19" name="Obrázek 18" descr="Obsah obrázku text, snímek obrazovky, Písm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FB7AC16C-561C-FE3B-2B82-F4760842D4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66700"/>
            <a:ext cx="2590800" cy="1082791"/>
          </a:xfrm>
          <a:prstGeom prst="rect">
            <a:avLst/>
          </a:prstGeom>
        </p:spPr>
      </p:pic>
      <p:pic>
        <p:nvPicPr>
          <p:cNvPr id="10" name="Zástupný obsah 3">
            <a:extLst>
              <a:ext uri="{FF2B5EF4-FFF2-40B4-BE49-F238E27FC236}">
                <a16:creationId xmlns:a16="http://schemas.microsoft.com/office/drawing/2014/main" id="{5D1409C0-E30A-61B6-BF70-17EED8DD7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538715"/>
            <a:ext cx="7620000" cy="4889914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2AFE6200-0B8C-3F04-2F2E-20A76C2BB1B8}"/>
              </a:ext>
            </a:extLst>
          </p:cNvPr>
          <p:cNvSpPr txBox="1"/>
          <p:nvPr/>
        </p:nvSpPr>
        <p:spPr>
          <a:xfrm>
            <a:off x="10713329" y="4152900"/>
            <a:ext cx="38408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Zde je </a:t>
            </a:r>
            <a:r>
              <a:rPr lang="en-GB" sz="3200" dirty="0" err="1"/>
              <a:t>patrný</a:t>
            </a:r>
            <a:r>
              <a:rPr lang="en-GB" sz="3200" dirty="0"/>
              <a:t> </a:t>
            </a:r>
            <a:r>
              <a:rPr lang="en-GB" sz="3200" dirty="0" err="1"/>
              <a:t>vliv</a:t>
            </a:r>
            <a:r>
              <a:rPr lang="en-GB" sz="3200" dirty="0"/>
              <a:t> COVID, </a:t>
            </a:r>
            <a:r>
              <a:rPr lang="en-GB" sz="3200" dirty="0" err="1"/>
              <a:t>změnil</a:t>
            </a:r>
            <a:r>
              <a:rPr lang="en-GB" sz="3200" dirty="0"/>
              <a:t> trend </a:t>
            </a:r>
            <a:r>
              <a:rPr lang="en-GB" sz="3200" dirty="0" err="1"/>
              <a:t>zejména</a:t>
            </a:r>
            <a:r>
              <a:rPr lang="en-GB" sz="3200" dirty="0"/>
              <a:t> </a:t>
            </a:r>
            <a:r>
              <a:rPr lang="en-GB" sz="3200" dirty="0" err="1"/>
              <a:t>ve</a:t>
            </a:r>
            <a:r>
              <a:rPr lang="en-GB" sz="3200" dirty="0"/>
              <a:t> </a:t>
            </a:r>
            <a:r>
              <a:rPr lang="en-GB" sz="3200" dirty="0" err="1"/>
              <a:t>skupině</a:t>
            </a:r>
            <a:r>
              <a:rPr lang="en-GB" sz="3200" dirty="0"/>
              <a:t> 5+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943779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210D18-2E09-E02A-2B06-DEF9EBE99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0074946-C9CC-20FE-0091-D77B2CA63DE3}"/>
              </a:ext>
            </a:extLst>
          </p:cNvPr>
          <p:cNvGrpSpPr/>
          <p:nvPr/>
        </p:nvGrpSpPr>
        <p:grpSpPr>
          <a:xfrm>
            <a:off x="0" y="1721774"/>
            <a:ext cx="15240000" cy="1569030"/>
            <a:chOff x="0" y="0"/>
            <a:chExt cx="3446738" cy="41324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69E4309-AAB6-76AD-38CA-3DD605D1C72D}"/>
                </a:ext>
              </a:extLst>
            </p:cNvPr>
            <p:cNvSpPr/>
            <p:nvPr/>
          </p:nvSpPr>
          <p:spPr>
            <a:xfrm>
              <a:off x="0" y="0"/>
              <a:ext cx="3446738" cy="413243"/>
            </a:xfrm>
            <a:custGeom>
              <a:avLst/>
              <a:gdLst/>
              <a:ahLst/>
              <a:cxnLst/>
              <a:rect l="l" t="t" r="r" b="b"/>
              <a:pathLst>
                <a:path w="3446738" h="413243">
                  <a:moveTo>
                    <a:pt x="59158" y="0"/>
                  </a:moveTo>
                  <a:lnTo>
                    <a:pt x="3387580" y="0"/>
                  </a:lnTo>
                  <a:cubicBezTo>
                    <a:pt x="3420252" y="0"/>
                    <a:pt x="3446738" y="26486"/>
                    <a:pt x="3446738" y="59158"/>
                  </a:cubicBezTo>
                  <a:lnTo>
                    <a:pt x="3446738" y="354084"/>
                  </a:lnTo>
                  <a:cubicBezTo>
                    <a:pt x="3446738" y="369774"/>
                    <a:pt x="3440505" y="384821"/>
                    <a:pt x="3429411" y="395916"/>
                  </a:cubicBezTo>
                  <a:cubicBezTo>
                    <a:pt x="3418317" y="407010"/>
                    <a:pt x="3403269" y="413243"/>
                    <a:pt x="3387580" y="413243"/>
                  </a:cubicBezTo>
                  <a:lnTo>
                    <a:pt x="59158" y="413243"/>
                  </a:lnTo>
                  <a:cubicBezTo>
                    <a:pt x="26486" y="413243"/>
                    <a:pt x="0" y="386757"/>
                    <a:pt x="0" y="354084"/>
                  </a:cubicBezTo>
                  <a:lnTo>
                    <a:pt x="0" y="59158"/>
                  </a:lnTo>
                  <a:cubicBezTo>
                    <a:pt x="0" y="26486"/>
                    <a:pt x="26486" y="0"/>
                    <a:pt x="59158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B2BFCDB-158D-4279-F2D8-C3BF5A78DB6A}"/>
                </a:ext>
              </a:extLst>
            </p:cNvPr>
            <p:cNvSpPr txBox="1"/>
            <p:nvPr/>
          </p:nvSpPr>
          <p:spPr>
            <a:xfrm>
              <a:off x="0" y="-38100"/>
              <a:ext cx="3446738" cy="45134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D9486898-4E49-F7E5-07A6-733E05D6F5DD}"/>
              </a:ext>
            </a:extLst>
          </p:cNvPr>
          <p:cNvGrpSpPr/>
          <p:nvPr/>
        </p:nvGrpSpPr>
        <p:grpSpPr>
          <a:xfrm>
            <a:off x="9146583" y="9285198"/>
            <a:ext cx="9141417" cy="992216"/>
            <a:chOff x="0" y="0"/>
            <a:chExt cx="2732126" cy="261324"/>
          </a:xfrm>
          <a:solidFill>
            <a:schemeClr val="accent1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70C633BD-4896-2DEC-3108-C0C86D77D8BA}"/>
                </a:ext>
              </a:extLst>
            </p:cNvPr>
            <p:cNvSpPr/>
            <p:nvPr/>
          </p:nvSpPr>
          <p:spPr>
            <a:xfrm>
              <a:off x="0" y="0"/>
              <a:ext cx="2732126" cy="261324"/>
            </a:xfrm>
            <a:custGeom>
              <a:avLst/>
              <a:gdLst/>
              <a:ahLst/>
              <a:cxnLst/>
              <a:rect l="l" t="t" r="r" b="b"/>
              <a:pathLst>
                <a:path w="2732126" h="261324">
                  <a:moveTo>
                    <a:pt x="74631" y="0"/>
                  </a:moveTo>
                  <a:lnTo>
                    <a:pt x="2657494" y="0"/>
                  </a:lnTo>
                  <a:cubicBezTo>
                    <a:pt x="2677288" y="0"/>
                    <a:pt x="2696271" y="7863"/>
                    <a:pt x="2710267" y="21859"/>
                  </a:cubicBezTo>
                  <a:cubicBezTo>
                    <a:pt x="2724263" y="35855"/>
                    <a:pt x="2732126" y="54838"/>
                    <a:pt x="2732126" y="74631"/>
                  </a:cubicBezTo>
                  <a:lnTo>
                    <a:pt x="2732126" y="186693"/>
                  </a:lnTo>
                  <a:cubicBezTo>
                    <a:pt x="2732126" y="206486"/>
                    <a:pt x="2724263" y="225469"/>
                    <a:pt x="2710267" y="239465"/>
                  </a:cubicBezTo>
                  <a:cubicBezTo>
                    <a:pt x="2696271" y="253461"/>
                    <a:pt x="2677288" y="261324"/>
                    <a:pt x="2657494" y="261324"/>
                  </a:cubicBezTo>
                  <a:lnTo>
                    <a:pt x="74631" y="261324"/>
                  </a:lnTo>
                  <a:cubicBezTo>
                    <a:pt x="54838" y="261324"/>
                    <a:pt x="35855" y="253461"/>
                    <a:pt x="21859" y="239465"/>
                  </a:cubicBezTo>
                  <a:cubicBezTo>
                    <a:pt x="7863" y="225469"/>
                    <a:pt x="0" y="206486"/>
                    <a:pt x="0" y="186693"/>
                  </a:cubicBezTo>
                  <a:lnTo>
                    <a:pt x="0" y="74631"/>
                  </a:lnTo>
                  <a:cubicBezTo>
                    <a:pt x="0" y="54838"/>
                    <a:pt x="7863" y="35855"/>
                    <a:pt x="21859" y="21859"/>
                  </a:cubicBezTo>
                  <a:cubicBezTo>
                    <a:pt x="35855" y="7863"/>
                    <a:pt x="54838" y="0"/>
                    <a:pt x="74631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882BAE18-9B1E-4E0F-E927-2E9AD08DFFF5}"/>
                </a:ext>
              </a:extLst>
            </p:cNvPr>
            <p:cNvSpPr txBox="1"/>
            <p:nvPr/>
          </p:nvSpPr>
          <p:spPr>
            <a:xfrm>
              <a:off x="0" y="-38100"/>
              <a:ext cx="2732126" cy="29942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274DE541-32C8-80DC-B68C-366B54443682}"/>
              </a:ext>
            </a:extLst>
          </p:cNvPr>
          <p:cNvSpPr txBox="1"/>
          <p:nvPr/>
        </p:nvSpPr>
        <p:spPr>
          <a:xfrm>
            <a:off x="1152306" y="1349491"/>
            <a:ext cx="13935294" cy="20790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20"/>
              </a:lnSpc>
            </a:pPr>
            <a:r>
              <a:rPr lang="cs-CZ" sz="5400" b="1" dirty="0">
                <a:solidFill>
                  <a:srgbClr val="000000"/>
                </a:solidFill>
                <a:latin typeface="Poppins" panose="00000500000000000000" pitchFamily="2" charset="-18"/>
                <a:ea typeface="Aileron Bold"/>
                <a:cs typeface="Poppins" panose="00000500000000000000" pitchFamily="2" charset="-18"/>
                <a:sym typeface="Aileron Bold"/>
              </a:rPr>
              <a:t>Jednotlivé kategorie DCCI v populaci lidí pobírajících </a:t>
            </a:r>
            <a:r>
              <a:rPr lang="cs-CZ" sz="5400" b="1" dirty="0" err="1">
                <a:solidFill>
                  <a:srgbClr val="000000"/>
                </a:solidFill>
                <a:latin typeface="Poppins" panose="00000500000000000000" pitchFamily="2" charset="-18"/>
                <a:ea typeface="Aileron Bold"/>
                <a:cs typeface="Poppins" panose="00000500000000000000" pitchFamily="2" charset="-18"/>
                <a:sym typeface="Aileron Bold"/>
              </a:rPr>
              <a:t>PnP</a:t>
            </a:r>
            <a:endParaRPr lang="en-US" sz="5400" b="1" dirty="0">
              <a:solidFill>
                <a:srgbClr val="000000"/>
              </a:solidFill>
              <a:latin typeface="Poppins" panose="00000500000000000000" pitchFamily="2" charset="-18"/>
              <a:ea typeface="Aileron Bold"/>
              <a:cs typeface="Poppins" panose="00000500000000000000" pitchFamily="2" charset="-18"/>
              <a:sym typeface="Aileron Bold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6C53192A-C7A1-B11E-7D98-7E36E3ACDB41}"/>
              </a:ext>
            </a:extLst>
          </p:cNvPr>
          <p:cNvSpPr txBox="1"/>
          <p:nvPr/>
        </p:nvSpPr>
        <p:spPr>
          <a:xfrm>
            <a:off x="9408468" y="9366192"/>
            <a:ext cx="8045413" cy="83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031"/>
              </a:lnSpc>
              <a:spcBef>
                <a:spcPct val="0"/>
              </a:spcBef>
            </a:pP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Financováno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z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projektu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Zvýšení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efektivity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systému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sociálních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služeb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reg.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číslo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: CZ.03.02.02/00/22_004/0004236</a:t>
            </a:r>
          </a:p>
        </p:txBody>
      </p:sp>
      <p:pic>
        <p:nvPicPr>
          <p:cNvPr id="15" name="Obrázek 14" descr="Obsah obrázku snímek obrazovky, Písmo, Elektricky modrá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87CC6D8E-F666-C77E-E592-33B3EBF74B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41" y="427000"/>
            <a:ext cx="2858401" cy="740015"/>
          </a:xfrm>
          <a:prstGeom prst="rect">
            <a:avLst/>
          </a:prstGeom>
        </p:spPr>
      </p:pic>
      <p:pic>
        <p:nvPicPr>
          <p:cNvPr id="19" name="Obrázek 18" descr="Obsah obrázku text, snímek obrazovky, Písm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EA0FBF87-305B-53EB-39E1-D069FF504E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66700"/>
            <a:ext cx="2590800" cy="108279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DD1286A-6671-6D11-8D43-CDC3B621B6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732401"/>
            <a:ext cx="12039600" cy="540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207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E5DD5-7AD8-5B0C-1750-706FB14B0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2A5E3B3-62B7-D43C-6AF6-02B1CE167EAD}"/>
              </a:ext>
            </a:extLst>
          </p:cNvPr>
          <p:cNvGrpSpPr/>
          <p:nvPr/>
        </p:nvGrpSpPr>
        <p:grpSpPr>
          <a:xfrm>
            <a:off x="0" y="1721774"/>
            <a:ext cx="16764000" cy="1569030"/>
            <a:chOff x="0" y="0"/>
            <a:chExt cx="3446738" cy="41324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05731AA-75F7-8999-9163-35EA1A511B8F}"/>
                </a:ext>
              </a:extLst>
            </p:cNvPr>
            <p:cNvSpPr/>
            <p:nvPr/>
          </p:nvSpPr>
          <p:spPr>
            <a:xfrm>
              <a:off x="0" y="0"/>
              <a:ext cx="3446738" cy="413243"/>
            </a:xfrm>
            <a:custGeom>
              <a:avLst/>
              <a:gdLst/>
              <a:ahLst/>
              <a:cxnLst/>
              <a:rect l="l" t="t" r="r" b="b"/>
              <a:pathLst>
                <a:path w="3446738" h="413243">
                  <a:moveTo>
                    <a:pt x="59158" y="0"/>
                  </a:moveTo>
                  <a:lnTo>
                    <a:pt x="3387580" y="0"/>
                  </a:lnTo>
                  <a:cubicBezTo>
                    <a:pt x="3420252" y="0"/>
                    <a:pt x="3446738" y="26486"/>
                    <a:pt x="3446738" y="59158"/>
                  </a:cubicBezTo>
                  <a:lnTo>
                    <a:pt x="3446738" y="354084"/>
                  </a:lnTo>
                  <a:cubicBezTo>
                    <a:pt x="3446738" y="369774"/>
                    <a:pt x="3440505" y="384821"/>
                    <a:pt x="3429411" y="395916"/>
                  </a:cubicBezTo>
                  <a:cubicBezTo>
                    <a:pt x="3418317" y="407010"/>
                    <a:pt x="3403269" y="413243"/>
                    <a:pt x="3387580" y="413243"/>
                  </a:cubicBezTo>
                  <a:lnTo>
                    <a:pt x="59158" y="413243"/>
                  </a:lnTo>
                  <a:cubicBezTo>
                    <a:pt x="26486" y="413243"/>
                    <a:pt x="0" y="386757"/>
                    <a:pt x="0" y="354084"/>
                  </a:cubicBezTo>
                  <a:lnTo>
                    <a:pt x="0" y="59158"/>
                  </a:lnTo>
                  <a:cubicBezTo>
                    <a:pt x="0" y="26486"/>
                    <a:pt x="26486" y="0"/>
                    <a:pt x="59158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995572B-AEBD-85AB-F3A2-75065649DEE6}"/>
                </a:ext>
              </a:extLst>
            </p:cNvPr>
            <p:cNvSpPr txBox="1"/>
            <p:nvPr/>
          </p:nvSpPr>
          <p:spPr>
            <a:xfrm>
              <a:off x="0" y="-38100"/>
              <a:ext cx="3446738" cy="45134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CC993E26-F615-1A89-F9D0-FEB19D64511C}"/>
              </a:ext>
            </a:extLst>
          </p:cNvPr>
          <p:cNvGrpSpPr/>
          <p:nvPr/>
        </p:nvGrpSpPr>
        <p:grpSpPr>
          <a:xfrm>
            <a:off x="9146583" y="9285198"/>
            <a:ext cx="9141417" cy="992216"/>
            <a:chOff x="0" y="0"/>
            <a:chExt cx="2732126" cy="261324"/>
          </a:xfrm>
          <a:solidFill>
            <a:schemeClr val="accent1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AB8CD4F-B27D-BFB7-E895-9526337C892D}"/>
                </a:ext>
              </a:extLst>
            </p:cNvPr>
            <p:cNvSpPr/>
            <p:nvPr/>
          </p:nvSpPr>
          <p:spPr>
            <a:xfrm>
              <a:off x="0" y="0"/>
              <a:ext cx="2732126" cy="261324"/>
            </a:xfrm>
            <a:custGeom>
              <a:avLst/>
              <a:gdLst/>
              <a:ahLst/>
              <a:cxnLst/>
              <a:rect l="l" t="t" r="r" b="b"/>
              <a:pathLst>
                <a:path w="2732126" h="261324">
                  <a:moveTo>
                    <a:pt x="74631" y="0"/>
                  </a:moveTo>
                  <a:lnTo>
                    <a:pt x="2657494" y="0"/>
                  </a:lnTo>
                  <a:cubicBezTo>
                    <a:pt x="2677288" y="0"/>
                    <a:pt x="2696271" y="7863"/>
                    <a:pt x="2710267" y="21859"/>
                  </a:cubicBezTo>
                  <a:cubicBezTo>
                    <a:pt x="2724263" y="35855"/>
                    <a:pt x="2732126" y="54838"/>
                    <a:pt x="2732126" y="74631"/>
                  </a:cubicBezTo>
                  <a:lnTo>
                    <a:pt x="2732126" y="186693"/>
                  </a:lnTo>
                  <a:cubicBezTo>
                    <a:pt x="2732126" y="206486"/>
                    <a:pt x="2724263" y="225469"/>
                    <a:pt x="2710267" y="239465"/>
                  </a:cubicBezTo>
                  <a:cubicBezTo>
                    <a:pt x="2696271" y="253461"/>
                    <a:pt x="2677288" y="261324"/>
                    <a:pt x="2657494" y="261324"/>
                  </a:cubicBezTo>
                  <a:lnTo>
                    <a:pt x="74631" y="261324"/>
                  </a:lnTo>
                  <a:cubicBezTo>
                    <a:pt x="54838" y="261324"/>
                    <a:pt x="35855" y="253461"/>
                    <a:pt x="21859" y="239465"/>
                  </a:cubicBezTo>
                  <a:cubicBezTo>
                    <a:pt x="7863" y="225469"/>
                    <a:pt x="0" y="206486"/>
                    <a:pt x="0" y="186693"/>
                  </a:cubicBezTo>
                  <a:lnTo>
                    <a:pt x="0" y="74631"/>
                  </a:lnTo>
                  <a:cubicBezTo>
                    <a:pt x="0" y="54838"/>
                    <a:pt x="7863" y="35855"/>
                    <a:pt x="21859" y="21859"/>
                  </a:cubicBezTo>
                  <a:cubicBezTo>
                    <a:pt x="35855" y="7863"/>
                    <a:pt x="54838" y="0"/>
                    <a:pt x="74631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2F710577-CC06-F2C8-78BC-ECF3C3F33B5A}"/>
                </a:ext>
              </a:extLst>
            </p:cNvPr>
            <p:cNvSpPr txBox="1"/>
            <p:nvPr/>
          </p:nvSpPr>
          <p:spPr>
            <a:xfrm>
              <a:off x="0" y="-38100"/>
              <a:ext cx="2732126" cy="29942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E19C1643-AE55-7D2E-A3DE-2CC291CE71F2}"/>
              </a:ext>
            </a:extLst>
          </p:cNvPr>
          <p:cNvSpPr txBox="1"/>
          <p:nvPr/>
        </p:nvSpPr>
        <p:spPr>
          <a:xfrm>
            <a:off x="1066800" y="1411883"/>
            <a:ext cx="15697200" cy="20790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20"/>
              </a:lnSpc>
            </a:pPr>
            <a:r>
              <a:rPr lang="cs-CZ" sz="5400" b="1" dirty="0">
                <a:solidFill>
                  <a:srgbClr val="000000"/>
                </a:solidFill>
                <a:latin typeface="Poppins" panose="00000500000000000000" pitchFamily="2" charset="-18"/>
                <a:ea typeface="Aileron Bold"/>
                <a:cs typeface="Poppins" panose="00000500000000000000" pitchFamily="2" charset="-18"/>
                <a:sym typeface="Aileron Bold"/>
              </a:rPr>
              <a:t>Případy DCCI diagnóz podle roku a velikosti výskytu</a:t>
            </a:r>
            <a:endParaRPr lang="en-US" sz="5400" b="1" dirty="0">
              <a:solidFill>
                <a:srgbClr val="000000"/>
              </a:solidFill>
              <a:latin typeface="Poppins" panose="00000500000000000000" pitchFamily="2" charset="-18"/>
              <a:ea typeface="Aileron Bold"/>
              <a:cs typeface="Poppins" panose="00000500000000000000" pitchFamily="2" charset="-18"/>
              <a:sym typeface="Aileron Bold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7625A735-6FEF-4E5F-103B-63F355CA1960}"/>
              </a:ext>
            </a:extLst>
          </p:cNvPr>
          <p:cNvSpPr txBox="1"/>
          <p:nvPr/>
        </p:nvSpPr>
        <p:spPr>
          <a:xfrm>
            <a:off x="1390213" y="3521053"/>
            <a:ext cx="9323116" cy="439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  <a:spcBef>
                <a:spcPct val="0"/>
              </a:spcBef>
            </a:pPr>
            <a:r>
              <a:rPr lang="en-US" sz="26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8C69EFB5-F525-9A28-44ED-926EFA7F89B0}"/>
              </a:ext>
            </a:extLst>
          </p:cNvPr>
          <p:cNvSpPr txBox="1"/>
          <p:nvPr/>
        </p:nvSpPr>
        <p:spPr>
          <a:xfrm>
            <a:off x="9408468" y="9366192"/>
            <a:ext cx="8045413" cy="83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031"/>
              </a:lnSpc>
              <a:spcBef>
                <a:spcPct val="0"/>
              </a:spcBef>
            </a:pP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Financováno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z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projektu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Zvýšení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efektivity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systému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sociálních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služeb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reg.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číslo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: CZ.03.02.02/00/22_004/0004236</a:t>
            </a:r>
          </a:p>
        </p:txBody>
      </p:sp>
      <p:pic>
        <p:nvPicPr>
          <p:cNvPr id="15" name="Obrázek 14" descr="Obsah obrázku snímek obrazovky, Písmo, Elektricky modrá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B2FFD05A-6CE5-2F63-8E4A-35B25D4219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41" y="427000"/>
            <a:ext cx="2858401" cy="740015"/>
          </a:xfrm>
          <a:prstGeom prst="rect">
            <a:avLst/>
          </a:prstGeom>
        </p:spPr>
      </p:pic>
      <p:pic>
        <p:nvPicPr>
          <p:cNvPr id="19" name="Obrázek 18" descr="Obsah obrázku text, snímek obrazovky, Písm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DEAADD4E-B4B0-BB25-80AB-5866EB4A5A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66700"/>
            <a:ext cx="2590800" cy="108279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6A3D82D-8970-B526-B387-99628EB0E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240" y="3668792"/>
            <a:ext cx="10795759" cy="539075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E9E52C7E-1718-57C4-6AAB-BDA3CDE9758B}"/>
              </a:ext>
            </a:extLst>
          </p:cNvPr>
          <p:cNvSpPr txBox="1"/>
          <p:nvPr/>
        </p:nvSpPr>
        <p:spPr>
          <a:xfrm>
            <a:off x="12045812" y="3523863"/>
            <a:ext cx="47181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err="1"/>
              <a:t>Největší</a:t>
            </a:r>
            <a:r>
              <a:rPr lang="en-GB" sz="2800" dirty="0"/>
              <a:t> </a:t>
            </a:r>
            <a:r>
              <a:rPr lang="en-GB" sz="2800" dirty="0" err="1"/>
              <a:t>míra</a:t>
            </a:r>
            <a:r>
              <a:rPr lang="en-GB" sz="2800" dirty="0"/>
              <a:t> </a:t>
            </a:r>
            <a:r>
              <a:rPr lang="en-GB" sz="2800" dirty="0" err="1"/>
              <a:t>nárůstu</a:t>
            </a:r>
            <a:r>
              <a:rPr lang="en-GB" sz="2800" dirty="0"/>
              <a:t> u </a:t>
            </a:r>
            <a:r>
              <a:rPr lang="en-GB" sz="2800" dirty="0" err="1"/>
              <a:t>demence</a:t>
            </a:r>
            <a:r>
              <a:rPr lang="en-GB" sz="2800" dirty="0"/>
              <a:t>, </a:t>
            </a:r>
            <a:r>
              <a:rPr lang="en-GB" sz="2800" dirty="0" err="1"/>
              <a:t>diabetu</a:t>
            </a:r>
            <a:r>
              <a:rPr lang="en-GB" sz="2800" dirty="0"/>
              <a:t> bez </a:t>
            </a:r>
            <a:r>
              <a:rPr lang="en-GB" sz="2800" dirty="0" err="1"/>
              <a:t>komplikací</a:t>
            </a:r>
            <a:r>
              <a:rPr lang="en-GB" sz="2800" dirty="0"/>
              <a:t>, </a:t>
            </a:r>
            <a:r>
              <a:rPr lang="en-GB" sz="2800" dirty="0" err="1"/>
              <a:t>nádoru</a:t>
            </a:r>
            <a:r>
              <a:rPr lang="en-GB" sz="2800" dirty="0"/>
              <a:t> bez </a:t>
            </a:r>
            <a:r>
              <a:rPr lang="en-GB" sz="2800" dirty="0" err="1"/>
              <a:t>metastázy</a:t>
            </a:r>
            <a:r>
              <a:rPr lang="en-GB" sz="2800" dirty="0"/>
              <a:t> a </a:t>
            </a:r>
            <a:r>
              <a:rPr lang="en-GB" sz="2800" dirty="0" err="1"/>
              <a:t>srdeční</a:t>
            </a:r>
            <a:r>
              <a:rPr lang="en-GB" sz="2800" dirty="0"/>
              <a:t> </a:t>
            </a:r>
            <a:r>
              <a:rPr lang="en-GB" sz="2800" dirty="0" err="1"/>
              <a:t>selhání</a:t>
            </a:r>
            <a:r>
              <a:rPr lang="en-GB" sz="2800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err="1"/>
              <a:t>Méně</a:t>
            </a:r>
            <a:r>
              <a:rPr lang="en-GB" sz="2800" dirty="0"/>
              <a:t> </a:t>
            </a:r>
            <a:r>
              <a:rPr lang="en-GB" sz="2800" dirty="0" err="1"/>
              <a:t>častá</a:t>
            </a:r>
            <a:r>
              <a:rPr lang="en-GB" sz="2800" dirty="0"/>
              <a:t> </a:t>
            </a:r>
            <a:r>
              <a:rPr lang="en-GB" sz="2800" dirty="0" err="1"/>
              <a:t>onemocnění</a:t>
            </a:r>
            <a:r>
              <a:rPr lang="en-GB" sz="2800" dirty="0"/>
              <a:t> </a:t>
            </a:r>
            <a:r>
              <a:rPr lang="en-GB" sz="2800" dirty="0" err="1"/>
              <a:t>jsou</a:t>
            </a:r>
            <a:r>
              <a:rPr lang="en-GB" sz="2800" dirty="0"/>
              <a:t> </a:t>
            </a:r>
            <a:r>
              <a:rPr lang="en-GB" sz="2800" dirty="0" err="1"/>
              <a:t>relativně</a:t>
            </a:r>
            <a:r>
              <a:rPr lang="en-GB" sz="2800" dirty="0"/>
              <a:t> </a:t>
            </a:r>
            <a:r>
              <a:rPr lang="en-GB" sz="2800" dirty="0" err="1"/>
              <a:t>stabilní</a:t>
            </a: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err="1"/>
              <a:t>Poklesy</a:t>
            </a:r>
            <a:r>
              <a:rPr lang="en-GB" sz="2800" dirty="0"/>
              <a:t> </a:t>
            </a:r>
            <a:r>
              <a:rPr lang="en-GB" sz="2800" dirty="0" err="1"/>
              <a:t>jsou</a:t>
            </a:r>
            <a:r>
              <a:rPr lang="en-GB" sz="2800" dirty="0"/>
              <a:t> </a:t>
            </a:r>
            <a:r>
              <a:rPr lang="en-GB" sz="2800" dirty="0" err="1"/>
              <a:t>patrné</a:t>
            </a:r>
            <a:r>
              <a:rPr lang="en-GB" sz="2800" dirty="0"/>
              <a:t> u </a:t>
            </a:r>
            <a:r>
              <a:rPr lang="en-GB" sz="2800" dirty="0" err="1"/>
              <a:t>cévního</a:t>
            </a:r>
            <a:r>
              <a:rPr lang="en-GB" sz="2800" dirty="0"/>
              <a:t> </a:t>
            </a:r>
            <a:r>
              <a:rPr lang="en-GB" sz="2800" dirty="0" err="1"/>
              <a:t>mozkového</a:t>
            </a:r>
            <a:r>
              <a:rPr lang="en-GB" sz="2800" dirty="0"/>
              <a:t> </a:t>
            </a:r>
            <a:r>
              <a:rPr lang="en-GB" sz="2800" dirty="0" err="1"/>
              <a:t>onemocnění</a:t>
            </a:r>
            <a:r>
              <a:rPr lang="en-GB" sz="2800" dirty="0"/>
              <a:t>, </a:t>
            </a:r>
            <a:r>
              <a:rPr lang="en-GB" sz="2800" dirty="0" err="1"/>
              <a:t>infarktu</a:t>
            </a:r>
            <a:r>
              <a:rPr lang="en-GB" sz="2800" dirty="0"/>
              <a:t>, </a:t>
            </a:r>
            <a:r>
              <a:rPr lang="en-GB" sz="2800" dirty="0" err="1"/>
              <a:t>žaludečních</a:t>
            </a:r>
            <a:r>
              <a:rPr lang="en-GB" sz="2800" dirty="0"/>
              <a:t> </a:t>
            </a:r>
            <a:r>
              <a:rPr lang="en-GB" sz="2800" dirty="0" err="1"/>
              <a:t>vředů</a:t>
            </a:r>
            <a:r>
              <a:rPr lang="en-GB" sz="2800" dirty="0"/>
              <a:t> a </a:t>
            </a:r>
            <a:r>
              <a:rPr lang="en-GB" sz="2800" dirty="0" err="1"/>
              <a:t>periferního</a:t>
            </a:r>
            <a:r>
              <a:rPr lang="en-GB" sz="2800" dirty="0"/>
              <a:t> </a:t>
            </a:r>
            <a:r>
              <a:rPr lang="en-GB" sz="2800" dirty="0" err="1"/>
              <a:t>cévního</a:t>
            </a:r>
            <a:r>
              <a:rPr lang="en-GB" sz="2800" dirty="0"/>
              <a:t> </a:t>
            </a:r>
            <a:r>
              <a:rPr lang="en-GB" sz="2800" dirty="0" err="1"/>
              <a:t>onemocnění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33744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B54F8-C9C0-D150-8DDA-899AACF70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2126BE3-81D3-5A3D-1156-5228EE9AF7C0}"/>
              </a:ext>
            </a:extLst>
          </p:cNvPr>
          <p:cNvGrpSpPr/>
          <p:nvPr/>
        </p:nvGrpSpPr>
        <p:grpSpPr>
          <a:xfrm>
            <a:off x="0" y="1721774"/>
            <a:ext cx="16230600" cy="1569030"/>
            <a:chOff x="0" y="0"/>
            <a:chExt cx="3446738" cy="41324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DA5C704-D79B-0D82-5379-A81DB920470E}"/>
                </a:ext>
              </a:extLst>
            </p:cNvPr>
            <p:cNvSpPr/>
            <p:nvPr/>
          </p:nvSpPr>
          <p:spPr>
            <a:xfrm>
              <a:off x="0" y="0"/>
              <a:ext cx="3446738" cy="413243"/>
            </a:xfrm>
            <a:custGeom>
              <a:avLst/>
              <a:gdLst/>
              <a:ahLst/>
              <a:cxnLst/>
              <a:rect l="l" t="t" r="r" b="b"/>
              <a:pathLst>
                <a:path w="3446738" h="413243">
                  <a:moveTo>
                    <a:pt x="59158" y="0"/>
                  </a:moveTo>
                  <a:lnTo>
                    <a:pt x="3387580" y="0"/>
                  </a:lnTo>
                  <a:cubicBezTo>
                    <a:pt x="3420252" y="0"/>
                    <a:pt x="3446738" y="26486"/>
                    <a:pt x="3446738" y="59158"/>
                  </a:cubicBezTo>
                  <a:lnTo>
                    <a:pt x="3446738" y="354084"/>
                  </a:lnTo>
                  <a:cubicBezTo>
                    <a:pt x="3446738" y="369774"/>
                    <a:pt x="3440505" y="384821"/>
                    <a:pt x="3429411" y="395916"/>
                  </a:cubicBezTo>
                  <a:cubicBezTo>
                    <a:pt x="3418317" y="407010"/>
                    <a:pt x="3403269" y="413243"/>
                    <a:pt x="3387580" y="413243"/>
                  </a:cubicBezTo>
                  <a:lnTo>
                    <a:pt x="59158" y="413243"/>
                  </a:lnTo>
                  <a:cubicBezTo>
                    <a:pt x="26486" y="413243"/>
                    <a:pt x="0" y="386757"/>
                    <a:pt x="0" y="354084"/>
                  </a:cubicBezTo>
                  <a:lnTo>
                    <a:pt x="0" y="59158"/>
                  </a:lnTo>
                  <a:cubicBezTo>
                    <a:pt x="0" y="26486"/>
                    <a:pt x="26486" y="0"/>
                    <a:pt x="59158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09D716F9-D6C0-7133-CCB3-6314D37BED3C}"/>
                </a:ext>
              </a:extLst>
            </p:cNvPr>
            <p:cNvSpPr txBox="1"/>
            <p:nvPr/>
          </p:nvSpPr>
          <p:spPr>
            <a:xfrm>
              <a:off x="0" y="-38100"/>
              <a:ext cx="3446738" cy="45134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AC831626-A17F-154C-B1DB-BFB41546207B}"/>
              </a:ext>
            </a:extLst>
          </p:cNvPr>
          <p:cNvGrpSpPr/>
          <p:nvPr/>
        </p:nvGrpSpPr>
        <p:grpSpPr>
          <a:xfrm>
            <a:off x="9146583" y="9285198"/>
            <a:ext cx="9141417" cy="992216"/>
            <a:chOff x="0" y="0"/>
            <a:chExt cx="2732126" cy="261324"/>
          </a:xfrm>
          <a:solidFill>
            <a:schemeClr val="accent1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59C77218-CA32-3423-284B-9A7C07CFDEF2}"/>
                </a:ext>
              </a:extLst>
            </p:cNvPr>
            <p:cNvSpPr/>
            <p:nvPr/>
          </p:nvSpPr>
          <p:spPr>
            <a:xfrm>
              <a:off x="0" y="0"/>
              <a:ext cx="2732126" cy="261324"/>
            </a:xfrm>
            <a:custGeom>
              <a:avLst/>
              <a:gdLst/>
              <a:ahLst/>
              <a:cxnLst/>
              <a:rect l="l" t="t" r="r" b="b"/>
              <a:pathLst>
                <a:path w="2732126" h="261324">
                  <a:moveTo>
                    <a:pt x="74631" y="0"/>
                  </a:moveTo>
                  <a:lnTo>
                    <a:pt x="2657494" y="0"/>
                  </a:lnTo>
                  <a:cubicBezTo>
                    <a:pt x="2677288" y="0"/>
                    <a:pt x="2696271" y="7863"/>
                    <a:pt x="2710267" y="21859"/>
                  </a:cubicBezTo>
                  <a:cubicBezTo>
                    <a:pt x="2724263" y="35855"/>
                    <a:pt x="2732126" y="54838"/>
                    <a:pt x="2732126" y="74631"/>
                  </a:cubicBezTo>
                  <a:lnTo>
                    <a:pt x="2732126" y="186693"/>
                  </a:lnTo>
                  <a:cubicBezTo>
                    <a:pt x="2732126" y="206486"/>
                    <a:pt x="2724263" y="225469"/>
                    <a:pt x="2710267" y="239465"/>
                  </a:cubicBezTo>
                  <a:cubicBezTo>
                    <a:pt x="2696271" y="253461"/>
                    <a:pt x="2677288" y="261324"/>
                    <a:pt x="2657494" y="261324"/>
                  </a:cubicBezTo>
                  <a:lnTo>
                    <a:pt x="74631" y="261324"/>
                  </a:lnTo>
                  <a:cubicBezTo>
                    <a:pt x="54838" y="261324"/>
                    <a:pt x="35855" y="253461"/>
                    <a:pt x="21859" y="239465"/>
                  </a:cubicBezTo>
                  <a:cubicBezTo>
                    <a:pt x="7863" y="225469"/>
                    <a:pt x="0" y="206486"/>
                    <a:pt x="0" y="186693"/>
                  </a:cubicBezTo>
                  <a:lnTo>
                    <a:pt x="0" y="74631"/>
                  </a:lnTo>
                  <a:cubicBezTo>
                    <a:pt x="0" y="54838"/>
                    <a:pt x="7863" y="35855"/>
                    <a:pt x="21859" y="21859"/>
                  </a:cubicBezTo>
                  <a:cubicBezTo>
                    <a:pt x="35855" y="7863"/>
                    <a:pt x="54838" y="0"/>
                    <a:pt x="74631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58AD7ADB-38AD-A4B0-83B2-3F3E5ECECD70}"/>
                </a:ext>
              </a:extLst>
            </p:cNvPr>
            <p:cNvSpPr txBox="1"/>
            <p:nvPr/>
          </p:nvSpPr>
          <p:spPr>
            <a:xfrm>
              <a:off x="0" y="-38100"/>
              <a:ext cx="2732126" cy="29942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DF51B1D9-AB1B-91EA-1E75-74CE5C58ABED}"/>
              </a:ext>
            </a:extLst>
          </p:cNvPr>
          <p:cNvSpPr txBox="1"/>
          <p:nvPr/>
        </p:nvSpPr>
        <p:spPr>
          <a:xfrm>
            <a:off x="1171849" y="1369691"/>
            <a:ext cx="15068987" cy="20790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20"/>
              </a:lnSpc>
            </a:pPr>
            <a:r>
              <a:rPr lang="cs-CZ" sz="5400" b="1" dirty="0">
                <a:solidFill>
                  <a:srgbClr val="000000"/>
                </a:solidFill>
                <a:latin typeface="Poppins" panose="00000500000000000000" pitchFamily="2" charset="-18"/>
                <a:ea typeface="Aileron Bold"/>
                <a:cs typeface="Poppins" panose="00000500000000000000" pitchFamily="2" charset="-18"/>
                <a:sym typeface="Aileron Bold"/>
              </a:rPr>
              <a:t>Věková struktura a jednotlivé oblasti komorbidity </a:t>
            </a:r>
            <a:endParaRPr lang="en-US" sz="5400" b="1" dirty="0">
              <a:solidFill>
                <a:srgbClr val="000000"/>
              </a:solidFill>
              <a:latin typeface="Poppins" panose="00000500000000000000" pitchFamily="2" charset="-18"/>
              <a:ea typeface="Aileron Bold"/>
              <a:cs typeface="Poppins" panose="00000500000000000000" pitchFamily="2" charset="-18"/>
              <a:sym typeface="Aileron Bold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AED8267D-3E7C-F9E9-B65F-B0EC2FFAC242}"/>
              </a:ext>
            </a:extLst>
          </p:cNvPr>
          <p:cNvSpPr txBox="1"/>
          <p:nvPr/>
        </p:nvSpPr>
        <p:spPr>
          <a:xfrm>
            <a:off x="1390213" y="3521053"/>
            <a:ext cx="9323116" cy="439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  <a:spcBef>
                <a:spcPct val="0"/>
              </a:spcBef>
            </a:pPr>
            <a:r>
              <a:rPr lang="en-US" sz="26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EFE04591-A936-DBE8-022F-8C2BE3A347C8}"/>
              </a:ext>
            </a:extLst>
          </p:cNvPr>
          <p:cNvSpPr txBox="1"/>
          <p:nvPr/>
        </p:nvSpPr>
        <p:spPr>
          <a:xfrm>
            <a:off x="9408468" y="9366192"/>
            <a:ext cx="8045413" cy="83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031"/>
              </a:lnSpc>
              <a:spcBef>
                <a:spcPct val="0"/>
              </a:spcBef>
            </a:pP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Financováno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z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projektu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Zvýšení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efektivity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systému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sociálních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služeb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reg.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číslo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: CZ.03.02.02/00/22_004/0004236</a:t>
            </a:r>
          </a:p>
        </p:txBody>
      </p:sp>
      <p:pic>
        <p:nvPicPr>
          <p:cNvPr id="15" name="Obrázek 14" descr="Obsah obrázku snímek obrazovky, Písmo, Elektricky modrá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71394C1E-F4E9-4E1D-C816-6715415CCB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41" y="427000"/>
            <a:ext cx="2858401" cy="740015"/>
          </a:xfrm>
          <a:prstGeom prst="rect">
            <a:avLst/>
          </a:prstGeom>
        </p:spPr>
      </p:pic>
      <p:pic>
        <p:nvPicPr>
          <p:cNvPr id="19" name="Obrázek 18" descr="Obsah obrázku text, snímek obrazovky, Písm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8485E13A-BA2C-83A0-745E-CD0CB0BC25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66700"/>
            <a:ext cx="2590800" cy="108279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750D5A9-D681-AFB6-02B1-304EB81B7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367817"/>
            <a:ext cx="8915400" cy="5614802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4A0C6E0B-259F-BFEC-7F1C-B493A95C436B}"/>
              </a:ext>
            </a:extLst>
          </p:cNvPr>
          <p:cNvSpPr txBox="1"/>
          <p:nvPr/>
        </p:nvSpPr>
        <p:spPr>
          <a:xfrm>
            <a:off x="11189142" y="3541884"/>
            <a:ext cx="4953000" cy="536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Onemocnění</a:t>
            </a:r>
            <a:r>
              <a:rPr lang="en-US" sz="2800" dirty="0"/>
              <a:t> s </a:t>
            </a:r>
            <a:r>
              <a:rPr lang="en-US" sz="2800" dirty="0" err="1"/>
              <a:t>nástupem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středním</a:t>
            </a:r>
            <a:r>
              <a:rPr lang="en-US" sz="2800" dirty="0"/>
              <a:t> </a:t>
            </a:r>
            <a:r>
              <a:rPr lang="en-US" sz="2800" dirty="0" err="1"/>
              <a:t>věku</a:t>
            </a:r>
            <a:r>
              <a:rPr lang="en-US" sz="2800" dirty="0"/>
              <a:t>: </a:t>
            </a:r>
            <a:r>
              <a:rPr lang="en-US" sz="2800" dirty="0" err="1"/>
              <a:t>např</a:t>
            </a:r>
            <a:r>
              <a:rPr lang="en-US" sz="2800" dirty="0"/>
              <a:t>. </a:t>
            </a:r>
            <a:r>
              <a:rPr lang="en-US" sz="2800" dirty="0" err="1"/>
              <a:t>cévní</a:t>
            </a:r>
            <a:r>
              <a:rPr lang="en-US" sz="2800" dirty="0"/>
              <a:t> </a:t>
            </a:r>
            <a:r>
              <a:rPr lang="en-US" sz="2800" dirty="0" err="1"/>
              <a:t>onemocnění</a:t>
            </a:r>
            <a:r>
              <a:rPr lang="en-US" sz="2800" dirty="0"/>
              <a:t> </a:t>
            </a:r>
            <a:r>
              <a:rPr lang="en-US" sz="2800" dirty="0" err="1"/>
              <a:t>mozku</a:t>
            </a:r>
            <a:endParaRPr lang="en-US" sz="28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Např</a:t>
            </a:r>
            <a:r>
              <a:rPr lang="en-US" sz="2800" dirty="0"/>
              <a:t>. </a:t>
            </a:r>
            <a:r>
              <a:rPr lang="en-US" sz="2800" dirty="0" err="1"/>
              <a:t>onemocnění</a:t>
            </a:r>
            <a:r>
              <a:rPr lang="en-US" sz="2800" dirty="0"/>
              <a:t> s </a:t>
            </a:r>
            <a:r>
              <a:rPr lang="en-US" sz="2800" dirty="0" err="1"/>
              <a:t>pozdním</a:t>
            </a:r>
            <a:r>
              <a:rPr lang="en-US" sz="2800" dirty="0"/>
              <a:t> </a:t>
            </a:r>
            <a:r>
              <a:rPr lang="en-US" sz="2800" dirty="0" err="1"/>
              <a:t>nástupem</a:t>
            </a:r>
            <a:r>
              <a:rPr lang="en-US" sz="2800" dirty="0"/>
              <a:t>: </a:t>
            </a:r>
            <a:r>
              <a:rPr lang="en-US" sz="2800" dirty="0" err="1"/>
              <a:t>demence</a:t>
            </a:r>
            <a:endParaRPr lang="en-US" sz="28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Málo</a:t>
            </a:r>
            <a:r>
              <a:rPr lang="en-US" sz="2800" dirty="0"/>
              <a:t> </a:t>
            </a:r>
            <a:r>
              <a:rPr lang="en-US" sz="2800" dirty="0" err="1"/>
              <a:t>prevalentní</a:t>
            </a:r>
            <a:r>
              <a:rPr lang="en-US" sz="2800" dirty="0"/>
              <a:t>: </a:t>
            </a:r>
            <a:r>
              <a:rPr lang="en-US" sz="2800" dirty="0" err="1"/>
              <a:t>např</a:t>
            </a:r>
            <a:r>
              <a:rPr lang="en-US" sz="2800" dirty="0"/>
              <a:t>. </a:t>
            </a:r>
            <a:r>
              <a:rPr lang="en-US" sz="2800" dirty="0" err="1"/>
              <a:t>vředové</a:t>
            </a:r>
            <a:r>
              <a:rPr lang="en-US" sz="2800" dirty="0"/>
              <a:t> </a:t>
            </a:r>
            <a:r>
              <a:rPr lang="en-US" sz="2800" dirty="0" err="1"/>
              <a:t>onemocnění</a:t>
            </a:r>
            <a:r>
              <a:rPr lang="en-US" sz="2800" dirty="0"/>
              <a:t>, </a:t>
            </a:r>
            <a:r>
              <a:rPr lang="en-US" sz="2800" dirty="0" err="1"/>
              <a:t>stře</a:t>
            </a:r>
            <a:r>
              <a:rPr lang="cs-CZ" sz="2800" dirty="0"/>
              <a:t>d</a:t>
            </a:r>
            <a:r>
              <a:rPr lang="en-US" sz="2800" dirty="0" err="1"/>
              <a:t>ní</a:t>
            </a:r>
            <a:r>
              <a:rPr lang="en-US" sz="2800" dirty="0"/>
              <a:t> </a:t>
            </a:r>
            <a:r>
              <a:rPr lang="en-US" sz="2800" dirty="0" err="1"/>
              <a:t>až</a:t>
            </a:r>
            <a:r>
              <a:rPr lang="en-US" sz="2800" dirty="0"/>
              <a:t> </a:t>
            </a:r>
            <a:r>
              <a:rPr lang="en-US" sz="2800" dirty="0" err="1"/>
              <a:t>těžké</a:t>
            </a:r>
            <a:r>
              <a:rPr lang="en-US" sz="2800" dirty="0"/>
              <a:t> </a:t>
            </a:r>
            <a:r>
              <a:rPr lang="en-US" sz="2800" dirty="0" err="1"/>
              <a:t>onemocnění</a:t>
            </a:r>
            <a:r>
              <a:rPr lang="en-US" sz="2800" dirty="0"/>
              <a:t> </a:t>
            </a:r>
            <a:r>
              <a:rPr lang="en-US" sz="2800" dirty="0" err="1"/>
              <a:t>jater</a:t>
            </a:r>
            <a:endParaRPr lang="en-US" sz="28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V </a:t>
            </a:r>
            <a:r>
              <a:rPr lang="en-US" sz="2800" dirty="0" err="1"/>
              <a:t>nižším</a:t>
            </a:r>
            <a:r>
              <a:rPr lang="en-US" sz="2800" dirty="0"/>
              <a:t> </a:t>
            </a:r>
            <a:r>
              <a:rPr lang="en-US" sz="2800" dirty="0" err="1"/>
              <a:t>věku</a:t>
            </a:r>
            <a:r>
              <a:rPr lang="en-US" sz="2800" dirty="0"/>
              <a:t> se </a:t>
            </a:r>
            <a:r>
              <a:rPr lang="en-US" sz="2800" dirty="0" err="1"/>
              <a:t>objevují</a:t>
            </a:r>
            <a:r>
              <a:rPr lang="en-US" sz="2800" dirty="0"/>
              <a:t> </a:t>
            </a:r>
            <a:r>
              <a:rPr lang="en-US" sz="2800" dirty="0" err="1"/>
              <a:t>zejména</a:t>
            </a:r>
            <a:r>
              <a:rPr lang="en-US" sz="2800" dirty="0"/>
              <a:t> </a:t>
            </a:r>
            <a:r>
              <a:rPr lang="en-US" sz="2800" dirty="0" err="1"/>
              <a:t>hemiplegie</a:t>
            </a:r>
            <a:r>
              <a:rPr lang="en-US" sz="2800" dirty="0"/>
              <a:t> </a:t>
            </a:r>
            <a:r>
              <a:rPr lang="en-US" sz="2800" dirty="0" err="1"/>
              <a:t>nebo</a:t>
            </a:r>
            <a:r>
              <a:rPr lang="en-US" sz="2800" dirty="0"/>
              <a:t> </a:t>
            </a:r>
            <a:r>
              <a:rPr lang="en-US" sz="2800" dirty="0" err="1"/>
              <a:t>paraplegie</a:t>
            </a:r>
            <a:r>
              <a:rPr lang="en-US" sz="2800" dirty="0"/>
              <a:t>, diabetes bez </a:t>
            </a:r>
            <a:r>
              <a:rPr lang="en-US" sz="2800" dirty="0" err="1"/>
              <a:t>chronických</a:t>
            </a:r>
            <a:r>
              <a:rPr lang="en-US" sz="2800" dirty="0"/>
              <a:t> </a:t>
            </a:r>
            <a:r>
              <a:rPr lang="en-US" sz="2800" dirty="0" err="1"/>
              <a:t>komplikací</a:t>
            </a:r>
            <a:r>
              <a:rPr lang="en-US" sz="2800" dirty="0"/>
              <a:t>, </a:t>
            </a:r>
            <a:r>
              <a:rPr lang="en-US" sz="2800" dirty="0" err="1"/>
              <a:t>chronické</a:t>
            </a:r>
            <a:r>
              <a:rPr lang="en-US" sz="2800" dirty="0"/>
              <a:t> </a:t>
            </a:r>
            <a:r>
              <a:rPr lang="en-US" sz="2800" dirty="0" err="1"/>
              <a:t>plicn</a:t>
            </a:r>
            <a:r>
              <a:rPr lang="cs-CZ" sz="2800" dirty="0"/>
              <a:t>í</a:t>
            </a:r>
            <a:r>
              <a:rPr lang="en-US" sz="2800" dirty="0"/>
              <a:t> </a:t>
            </a:r>
            <a:r>
              <a:rPr lang="en-US" sz="2800" dirty="0" err="1"/>
              <a:t>onemocn</a:t>
            </a:r>
            <a:r>
              <a:rPr lang="cs-CZ" sz="2800" dirty="0" err="1"/>
              <a:t>ění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800127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CD010-EE4B-AEF9-8E47-474FABB49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0F530F4-3B5A-D63C-51A3-243E4AB5FA81}"/>
              </a:ext>
            </a:extLst>
          </p:cNvPr>
          <p:cNvGrpSpPr/>
          <p:nvPr/>
        </p:nvGrpSpPr>
        <p:grpSpPr>
          <a:xfrm>
            <a:off x="0" y="1721774"/>
            <a:ext cx="14935200" cy="1569030"/>
            <a:chOff x="0" y="0"/>
            <a:chExt cx="3446738" cy="41324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8C47308-5840-84D4-8BFF-1AC83C0E75EE}"/>
                </a:ext>
              </a:extLst>
            </p:cNvPr>
            <p:cNvSpPr/>
            <p:nvPr/>
          </p:nvSpPr>
          <p:spPr>
            <a:xfrm>
              <a:off x="0" y="0"/>
              <a:ext cx="3446738" cy="413243"/>
            </a:xfrm>
            <a:custGeom>
              <a:avLst/>
              <a:gdLst/>
              <a:ahLst/>
              <a:cxnLst/>
              <a:rect l="l" t="t" r="r" b="b"/>
              <a:pathLst>
                <a:path w="3446738" h="413243">
                  <a:moveTo>
                    <a:pt x="59158" y="0"/>
                  </a:moveTo>
                  <a:lnTo>
                    <a:pt x="3387580" y="0"/>
                  </a:lnTo>
                  <a:cubicBezTo>
                    <a:pt x="3420252" y="0"/>
                    <a:pt x="3446738" y="26486"/>
                    <a:pt x="3446738" y="59158"/>
                  </a:cubicBezTo>
                  <a:lnTo>
                    <a:pt x="3446738" y="354084"/>
                  </a:lnTo>
                  <a:cubicBezTo>
                    <a:pt x="3446738" y="369774"/>
                    <a:pt x="3440505" y="384821"/>
                    <a:pt x="3429411" y="395916"/>
                  </a:cubicBezTo>
                  <a:cubicBezTo>
                    <a:pt x="3418317" y="407010"/>
                    <a:pt x="3403269" y="413243"/>
                    <a:pt x="3387580" y="413243"/>
                  </a:cubicBezTo>
                  <a:lnTo>
                    <a:pt x="59158" y="413243"/>
                  </a:lnTo>
                  <a:cubicBezTo>
                    <a:pt x="26486" y="413243"/>
                    <a:pt x="0" y="386757"/>
                    <a:pt x="0" y="354084"/>
                  </a:cubicBezTo>
                  <a:lnTo>
                    <a:pt x="0" y="59158"/>
                  </a:lnTo>
                  <a:cubicBezTo>
                    <a:pt x="0" y="26486"/>
                    <a:pt x="26486" y="0"/>
                    <a:pt x="59158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D9C9634B-6CA0-6216-0EBE-EBD3C7ABA02E}"/>
                </a:ext>
              </a:extLst>
            </p:cNvPr>
            <p:cNvSpPr txBox="1"/>
            <p:nvPr/>
          </p:nvSpPr>
          <p:spPr>
            <a:xfrm>
              <a:off x="0" y="-38100"/>
              <a:ext cx="3446738" cy="45134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CD633406-E8D7-A2E0-A687-4975405BA011}"/>
              </a:ext>
            </a:extLst>
          </p:cNvPr>
          <p:cNvGrpSpPr/>
          <p:nvPr/>
        </p:nvGrpSpPr>
        <p:grpSpPr>
          <a:xfrm>
            <a:off x="9146583" y="9285198"/>
            <a:ext cx="9141417" cy="992216"/>
            <a:chOff x="0" y="0"/>
            <a:chExt cx="2732126" cy="261324"/>
          </a:xfrm>
          <a:solidFill>
            <a:schemeClr val="accent1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5CA1060-5E16-90D9-A1D1-93692680EE58}"/>
                </a:ext>
              </a:extLst>
            </p:cNvPr>
            <p:cNvSpPr/>
            <p:nvPr/>
          </p:nvSpPr>
          <p:spPr>
            <a:xfrm>
              <a:off x="0" y="0"/>
              <a:ext cx="2732126" cy="261324"/>
            </a:xfrm>
            <a:custGeom>
              <a:avLst/>
              <a:gdLst/>
              <a:ahLst/>
              <a:cxnLst/>
              <a:rect l="l" t="t" r="r" b="b"/>
              <a:pathLst>
                <a:path w="2732126" h="261324">
                  <a:moveTo>
                    <a:pt x="74631" y="0"/>
                  </a:moveTo>
                  <a:lnTo>
                    <a:pt x="2657494" y="0"/>
                  </a:lnTo>
                  <a:cubicBezTo>
                    <a:pt x="2677288" y="0"/>
                    <a:pt x="2696271" y="7863"/>
                    <a:pt x="2710267" y="21859"/>
                  </a:cubicBezTo>
                  <a:cubicBezTo>
                    <a:pt x="2724263" y="35855"/>
                    <a:pt x="2732126" y="54838"/>
                    <a:pt x="2732126" y="74631"/>
                  </a:cubicBezTo>
                  <a:lnTo>
                    <a:pt x="2732126" y="186693"/>
                  </a:lnTo>
                  <a:cubicBezTo>
                    <a:pt x="2732126" y="206486"/>
                    <a:pt x="2724263" y="225469"/>
                    <a:pt x="2710267" y="239465"/>
                  </a:cubicBezTo>
                  <a:cubicBezTo>
                    <a:pt x="2696271" y="253461"/>
                    <a:pt x="2677288" y="261324"/>
                    <a:pt x="2657494" y="261324"/>
                  </a:cubicBezTo>
                  <a:lnTo>
                    <a:pt x="74631" y="261324"/>
                  </a:lnTo>
                  <a:cubicBezTo>
                    <a:pt x="54838" y="261324"/>
                    <a:pt x="35855" y="253461"/>
                    <a:pt x="21859" y="239465"/>
                  </a:cubicBezTo>
                  <a:cubicBezTo>
                    <a:pt x="7863" y="225469"/>
                    <a:pt x="0" y="206486"/>
                    <a:pt x="0" y="186693"/>
                  </a:cubicBezTo>
                  <a:lnTo>
                    <a:pt x="0" y="74631"/>
                  </a:lnTo>
                  <a:cubicBezTo>
                    <a:pt x="0" y="54838"/>
                    <a:pt x="7863" y="35855"/>
                    <a:pt x="21859" y="21859"/>
                  </a:cubicBezTo>
                  <a:cubicBezTo>
                    <a:pt x="35855" y="7863"/>
                    <a:pt x="54838" y="0"/>
                    <a:pt x="74631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CE660468-74F8-E114-9405-3680703BBA49}"/>
                </a:ext>
              </a:extLst>
            </p:cNvPr>
            <p:cNvSpPr txBox="1"/>
            <p:nvPr/>
          </p:nvSpPr>
          <p:spPr>
            <a:xfrm>
              <a:off x="0" y="-38100"/>
              <a:ext cx="2732126" cy="29942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B1606CFF-5263-594E-9652-1E0C598AEB2B}"/>
              </a:ext>
            </a:extLst>
          </p:cNvPr>
          <p:cNvSpPr txBox="1"/>
          <p:nvPr/>
        </p:nvSpPr>
        <p:spPr>
          <a:xfrm>
            <a:off x="1390213" y="1948645"/>
            <a:ext cx="11792387" cy="1001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20"/>
              </a:lnSpc>
            </a:pPr>
            <a:r>
              <a:rPr lang="cs-CZ" sz="5400" b="1" dirty="0" err="1">
                <a:solidFill>
                  <a:srgbClr val="000000"/>
                </a:solidFill>
                <a:latin typeface="Poppins" panose="00000500000000000000" pitchFamily="2" charset="-18"/>
                <a:ea typeface="Aileron Bold"/>
                <a:cs typeface="Poppins" panose="00000500000000000000" pitchFamily="2" charset="-18"/>
                <a:sym typeface="Aileron Bold"/>
              </a:rPr>
              <a:t>PnP</a:t>
            </a:r>
            <a:r>
              <a:rPr lang="cs-CZ" sz="5400" b="1" dirty="0">
                <a:solidFill>
                  <a:srgbClr val="000000"/>
                </a:solidFill>
                <a:latin typeface="Poppins" panose="00000500000000000000" pitchFamily="2" charset="-18"/>
                <a:ea typeface="Aileron Bold"/>
                <a:cs typeface="Poppins" panose="00000500000000000000" pitchFamily="2" charset="-18"/>
                <a:sym typeface="Aileron Bold"/>
              </a:rPr>
              <a:t> a jednotlivé komorbidity </a:t>
            </a:r>
            <a:endParaRPr lang="en-US" sz="5400" b="1" dirty="0">
              <a:solidFill>
                <a:srgbClr val="000000"/>
              </a:solidFill>
              <a:latin typeface="Poppins" panose="00000500000000000000" pitchFamily="2" charset="-18"/>
              <a:ea typeface="Aileron Bold"/>
              <a:cs typeface="Poppins" panose="00000500000000000000" pitchFamily="2" charset="-18"/>
              <a:sym typeface="Aileron Bold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2CD9AEE3-F288-E9FE-3FAA-3D37A5080A82}"/>
              </a:ext>
            </a:extLst>
          </p:cNvPr>
          <p:cNvSpPr txBox="1"/>
          <p:nvPr/>
        </p:nvSpPr>
        <p:spPr>
          <a:xfrm>
            <a:off x="1390213" y="3521053"/>
            <a:ext cx="9323116" cy="439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  <a:spcBef>
                <a:spcPct val="0"/>
              </a:spcBef>
            </a:pPr>
            <a:r>
              <a:rPr lang="en-US" sz="26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790E0D1F-93DD-4308-BEDD-5CE1D5142921}"/>
              </a:ext>
            </a:extLst>
          </p:cNvPr>
          <p:cNvSpPr txBox="1"/>
          <p:nvPr/>
        </p:nvSpPr>
        <p:spPr>
          <a:xfrm>
            <a:off x="9408468" y="9366192"/>
            <a:ext cx="8045413" cy="83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031"/>
              </a:lnSpc>
              <a:spcBef>
                <a:spcPct val="0"/>
              </a:spcBef>
            </a:pP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Financováno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z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projektu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Zvýšení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efektivity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systému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sociálních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služeb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reg.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číslo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: CZ.03.02.02/00/22_004/0004236</a:t>
            </a:r>
          </a:p>
        </p:txBody>
      </p:sp>
      <p:pic>
        <p:nvPicPr>
          <p:cNvPr id="15" name="Obrázek 14" descr="Obsah obrázku snímek obrazovky, Písmo, Elektricky modrá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BE7EB511-3613-A9DD-4BCC-AE55DCA1DB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41" y="427000"/>
            <a:ext cx="2858401" cy="740015"/>
          </a:xfrm>
          <a:prstGeom prst="rect">
            <a:avLst/>
          </a:prstGeom>
        </p:spPr>
      </p:pic>
      <p:pic>
        <p:nvPicPr>
          <p:cNvPr id="19" name="Obrázek 18" descr="Obsah obrázku text, snímek obrazovky, Písm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2F97E093-6808-2CD1-7FAE-A4CF14EEBB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66700"/>
            <a:ext cx="2590800" cy="108279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15C2693-23CC-7BCE-C1EE-4DF73AFA1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3539852"/>
            <a:ext cx="8991600" cy="5519689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2D1B258C-CA76-91C9-DB9B-BCC632FC9FED}"/>
              </a:ext>
            </a:extLst>
          </p:cNvPr>
          <p:cNvSpPr txBox="1"/>
          <p:nvPr/>
        </p:nvSpPr>
        <p:spPr>
          <a:xfrm>
            <a:off x="10713329" y="3848100"/>
            <a:ext cx="4374271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err="1"/>
              <a:t>Podíl</a:t>
            </a:r>
            <a:r>
              <a:rPr lang="en-GB" sz="2800" dirty="0"/>
              <a:t> </a:t>
            </a:r>
            <a:r>
              <a:rPr lang="en-GB" sz="2800" dirty="0" err="1"/>
              <a:t>onemocnění</a:t>
            </a:r>
            <a:r>
              <a:rPr lang="en-GB" sz="2800" dirty="0"/>
              <a:t> </a:t>
            </a:r>
            <a:r>
              <a:rPr lang="en-GB" sz="2800" dirty="0" err="1"/>
              <a:t>jako</a:t>
            </a:r>
            <a:r>
              <a:rPr lang="en-GB" sz="2800" dirty="0"/>
              <a:t> </a:t>
            </a:r>
            <a:r>
              <a:rPr lang="en-GB" sz="2800" dirty="0" err="1"/>
              <a:t>demence</a:t>
            </a:r>
            <a:r>
              <a:rPr lang="en-GB" sz="2800" dirty="0"/>
              <a:t>, </a:t>
            </a:r>
            <a:r>
              <a:rPr lang="cs-CZ" sz="2800" dirty="0"/>
              <a:t>cévní nemoci mozku</a:t>
            </a:r>
            <a:r>
              <a:rPr lang="en-GB" sz="2800" dirty="0"/>
              <a:t>, </a:t>
            </a:r>
            <a:r>
              <a:rPr lang="en-GB" sz="2800" dirty="0" err="1"/>
              <a:t>hemiplegie</a:t>
            </a:r>
            <a:r>
              <a:rPr lang="en-GB" sz="2800" dirty="0"/>
              <a:t>/</a:t>
            </a:r>
            <a:r>
              <a:rPr lang="en-GB" sz="2800" dirty="0" err="1"/>
              <a:t>paraplegie</a:t>
            </a:r>
            <a:r>
              <a:rPr lang="en-GB" sz="2800" dirty="0"/>
              <a:t> </a:t>
            </a:r>
            <a:r>
              <a:rPr lang="en-GB" sz="2800" dirty="0" err="1"/>
              <a:t>narůstá</a:t>
            </a:r>
            <a:r>
              <a:rPr lang="en-GB" sz="2800" dirty="0"/>
              <a:t> s </a:t>
            </a:r>
            <a:r>
              <a:rPr lang="en-GB" sz="2800" dirty="0" err="1"/>
              <a:t>vyšším</a:t>
            </a:r>
            <a:r>
              <a:rPr lang="en-GB" sz="2800" dirty="0"/>
              <a:t> </a:t>
            </a:r>
            <a:r>
              <a:rPr lang="en-GB" sz="2800" dirty="0" err="1"/>
              <a:t>stupněm</a:t>
            </a:r>
            <a:r>
              <a:rPr lang="en-GB" sz="2800" dirty="0"/>
              <a:t> P</a:t>
            </a:r>
            <a:r>
              <a:rPr lang="cs-CZ" sz="2800" dirty="0"/>
              <a:t>n</a:t>
            </a:r>
            <a:r>
              <a:rPr lang="en-GB" sz="2800" dirty="0"/>
              <a:t>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err="1"/>
              <a:t>Demence</a:t>
            </a:r>
            <a:r>
              <a:rPr lang="en-GB" sz="2800" dirty="0"/>
              <a:t> </a:t>
            </a:r>
            <a:r>
              <a:rPr lang="en-GB" sz="2800" dirty="0" err="1"/>
              <a:t>má</a:t>
            </a:r>
            <a:r>
              <a:rPr lang="en-GB" sz="2800" dirty="0"/>
              <a:t> </a:t>
            </a:r>
            <a:r>
              <a:rPr lang="en-GB" sz="2800" dirty="0" err="1"/>
              <a:t>jednoznačně</a:t>
            </a:r>
            <a:r>
              <a:rPr lang="en-GB" sz="2800" dirty="0"/>
              <a:t> </a:t>
            </a:r>
            <a:r>
              <a:rPr lang="en-GB" sz="2800" dirty="0" err="1"/>
              <a:t>nejvyšší</a:t>
            </a:r>
            <a:r>
              <a:rPr lang="en-GB" sz="2800" dirty="0"/>
              <a:t> </a:t>
            </a:r>
            <a:r>
              <a:rPr lang="en-GB" sz="2800" dirty="0" err="1"/>
              <a:t>podíl</a:t>
            </a:r>
            <a:r>
              <a:rPr lang="en-GB" sz="2800" dirty="0"/>
              <a:t> u PnP 4 (</a:t>
            </a:r>
            <a:r>
              <a:rPr lang="en-GB" sz="2800" dirty="0" err="1"/>
              <a:t>více</a:t>
            </a:r>
            <a:r>
              <a:rPr lang="en-GB" sz="2800" dirty="0"/>
              <a:t> </a:t>
            </a:r>
            <a:r>
              <a:rPr lang="en-GB" sz="2800" dirty="0" err="1"/>
              <a:t>než</a:t>
            </a:r>
            <a:r>
              <a:rPr lang="en-GB" sz="2800" dirty="0"/>
              <a:t> 50 %).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err="1"/>
              <a:t>Ztráta</a:t>
            </a:r>
            <a:r>
              <a:rPr lang="en-GB" sz="2800" dirty="0"/>
              <a:t> </a:t>
            </a:r>
            <a:r>
              <a:rPr lang="en-GB" sz="2800" dirty="0" err="1"/>
              <a:t>soběstačnosti</a:t>
            </a:r>
            <a:r>
              <a:rPr lang="en-GB" sz="2800" dirty="0"/>
              <a:t> je </a:t>
            </a:r>
            <a:r>
              <a:rPr lang="en-GB" sz="2800" dirty="0" err="1"/>
              <a:t>spojená</a:t>
            </a:r>
            <a:r>
              <a:rPr lang="en-GB" sz="2800" dirty="0"/>
              <a:t> s </a:t>
            </a:r>
            <a:r>
              <a:rPr lang="en-GB" sz="2800" dirty="0" err="1"/>
              <a:t>neurologickým</a:t>
            </a:r>
            <a:r>
              <a:rPr lang="en-GB" sz="2800" dirty="0"/>
              <a:t> </a:t>
            </a:r>
            <a:r>
              <a:rPr lang="en-GB" sz="2800" dirty="0" err="1"/>
              <a:t>postižením</a:t>
            </a:r>
            <a:endParaRPr lang="en-GB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1797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3358A-8134-C516-6928-E8862E2AA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1F8BEB0-90DE-02B0-E9E5-C627FB739117}"/>
              </a:ext>
            </a:extLst>
          </p:cNvPr>
          <p:cNvGrpSpPr/>
          <p:nvPr/>
        </p:nvGrpSpPr>
        <p:grpSpPr>
          <a:xfrm>
            <a:off x="0" y="1714500"/>
            <a:ext cx="16078200" cy="1569030"/>
            <a:chOff x="0" y="0"/>
            <a:chExt cx="3446738" cy="41324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C8DC78F-8A9A-C1BB-223C-55EF5D535856}"/>
                </a:ext>
              </a:extLst>
            </p:cNvPr>
            <p:cNvSpPr/>
            <p:nvPr/>
          </p:nvSpPr>
          <p:spPr>
            <a:xfrm>
              <a:off x="0" y="0"/>
              <a:ext cx="3446738" cy="413243"/>
            </a:xfrm>
            <a:custGeom>
              <a:avLst/>
              <a:gdLst/>
              <a:ahLst/>
              <a:cxnLst/>
              <a:rect l="l" t="t" r="r" b="b"/>
              <a:pathLst>
                <a:path w="3446738" h="413243">
                  <a:moveTo>
                    <a:pt x="59158" y="0"/>
                  </a:moveTo>
                  <a:lnTo>
                    <a:pt x="3387580" y="0"/>
                  </a:lnTo>
                  <a:cubicBezTo>
                    <a:pt x="3420252" y="0"/>
                    <a:pt x="3446738" y="26486"/>
                    <a:pt x="3446738" y="59158"/>
                  </a:cubicBezTo>
                  <a:lnTo>
                    <a:pt x="3446738" y="354084"/>
                  </a:lnTo>
                  <a:cubicBezTo>
                    <a:pt x="3446738" y="369774"/>
                    <a:pt x="3440505" y="384821"/>
                    <a:pt x="3429411" y="395916"/>
                  </a:cubicBezTo>
                  <a:cubicBezTo>
                    <a:pt x="3418317" y="407010"/>
                    <a:pt x="3403269" y="413243"/>
                    <a:pt x="3387580" y="413243"/>
                  </a:cubicBezTo>
                  <a:lnTo>
                    <a:pt x="59158" y="413243"/>
                  </a:lnTo>
                  <a:cubicBezTo>
                    <a:pt x="26486" y="413243"/>
                    <a:pt x="0" y="386757"/>
                    <a:pt x="0" y="354084"/>
                  </a:cubicBezTo>
                  <a:lnTo>
                    <a:pt x="0" y="59158"/>
                  </a:lnTo>
                  <a:cubicBezTo>
                    <a:pt x="0" y="26486"/>
                    <a:pt x="26486" y="0"/>
                    <a:pt x="59158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D24C8840-9CE5-E45E-E94A-3964C27DB87D}"/>
                </a:ext>
              </a:extLst>
            </p:cNvPr>
            <p:cNvSpPr txBox="1"/>
            <p:nvPr/>
          </p:nvSpPr>
          <p:spPr>
            <a:xfrm>
              <a:off x="0" y="-38100"/>
              <a:ext cx="3446738" cy="45134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91F49026-7C29-E571-504E-D9E08D35849B}"/>
              </a:ext>
            </a:extLst>
          </p:cNvPr>
          <p:cNvGrpSpPr/>
          <p:nvPr/>
        </p:nvGrpSpPr>
        <p:grpSpPr>
          <a:xfrm>
            <a:off x="9146583" y="9285198"/>
            <a:ext cx="9141417" cy="992216"/>
            <a:chOff x="0" y="0"/>
            <a:chExt cx="2732126" cy="261324"/>
          </a:xfrm>
          <a:solidFill>
            <a:schemeClr val="accent1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50DE381-61E7-9D19-F3F8-21CEDD0BD831}"/>
                </a:ext>
              </a:extLst>
            </p:cNvPr>
            <p:cNvSpPr/>
            <p:nvPr/>
          </p:nvSpPr>
          <p:spPr>
            <a:xfrm>
              <a:off x="0" y="0"/>
              <a:ext cx="2732126" cy="261324"/>
            </a:xfrm>
            <a:custGeom>
              <a:avLst/>
              <a:gdLst/>
              <a:ahLst/>
              <a:cxnLst/>
              <a:rect l="l" t="t" r="r" b="b"/>
              <a:pathLst>
                <a:path w="2732126" h="261324">
                  <a:moveTo>
                    <a:pt x="74631" y="0"/>
                  </a:moveTo>
                  <a:lnTo>
                    <a:pt x="2657494" y="0"/>
                  </a:lnTo>
                  <a:cubicBezTo>
                    <a:pt x="2677288" y="0"/>
                    <a:pt x="2696271" y="7863"/>
                    <a:pt x="2710267" y="21859"/>
                  </a:cubicBezTo>
                  <a:cubicBezTo>
                    <a:pt x="2724263" y="35855"/>
                    <a:pt x="2732126" y="54838"/>
                    <a:pt x="2732126" y="74631"/>
                  </a:cubicBezTo>
                  <a:lnTo>
                    <a:pt x="2732126" y="186693"/>
                  </a:lnTo>
                  <a:cubicBezTo>
                    <a:pt x="2732126" y="206486"/>
                    <a:pt x="2724263" y="225469"/>
                    <a:pt x="2710267" y="239465"/>
                  </a:cubicBezTo>
                  <a:cubicBezTo>
                    <a:pt x="2696271" y="253461"/>
                    <a:pt x="2677288" y="261324"/>
                    <a:pt x="2657494" y="261324"/>
                  </a:cubicBezTo>
                  <a:lnTo>
                    <a:pt x="74631" y="261324"/>
                  </a:lnTo>
                  <a:cubicBezTo>
                    <a:pt x="54838" y="261324"/>
                    <a:pt x="35855" y="253461"/>
                    <a:pt x="21859" y="239465"/>
                  </a:cubicBezTo>
                  <a:cubicBezTo>
                    <a:pt x="7863" y="225469"/>
                    <a:pt x="0" y="206486"/>
                    <a:pt x="0" y="186693"/>
                  </a:cubicBezTo>
                  <a:lnTo>
                    <a:pt x="0" y="74631"/>
                  </a:lnTo>
                  <a:cubicBezTo>
                    <a:pt x="0" y="54838"/>
                    <a:pt x="7863" y="35855"/>
                    <a:pt x="21859" y="21859"/>
                  </a:cubicBezTo>
                  <a:cubicBezTo>
                    <a:pt x="35855" y="7863"/>
                    <a:pt x="54838" y="0"/>
                    <a:pt x="74631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1238BC5D-39AB-9FA5-9706-B0D7F8756673}"/>
                </a:ext>
              </a:extLst>
            </p:cNvPr>
            <p:cNvSpPr txBox="1"/>
            <p:nvPr/>
          </p:nvSpPr>
          <p:spPr>
            <a:xfrm>
              <a:off x="0" y="-38100"/>
              <a:ext cx="2732126" cy="29942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D7A56295-18A6-A2B7-F0CB-6025C137C1B8}"/>
              </a:ext>
            </a:extLst>
          </p:cNvPr>
          <p:cNvSpPr txBox="1"/>
          <p:nvPr/>
        </p:nvSpPr>
        <p:spPr>
          <a:xfrm>
            <a:off x="1390213" y="1948645"/>
            <a:ext cx="10725587" cy="1001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20"/>
              </a:lnSpc>
            </a:pPr>
            <a:r>
              <a:rPr lang="cs-CZ" sz="5400" b="1" dirty="0">
                <a:solidFill>
                  <a:srgbClr val="000000"/>
                </a:solidFill>
                <a:latin typeface="Poppins" panose="00000500000000000000" pitchFamily="2" charset="-18"/>
                <a:ea typeface="Aileron Bold"/>
                <a:cs typeface="Poppins" panose="00000500000000000000" pitchFamily="2" charset="-18"/>
                <a:sym typeface="Aileron Bold"/>
              </a:rPr>
              <a:t>Analýza z hlediska diagnóz </a:t>
            </a:r>
            <a:endParaRPr lang="en-US" sz="5400" b="1" dirty="0">
              <a:solidFill>
                <a:srgbClr val="000000"/>
              </a:solidFill>
              <a:latin typeface="Poppins" panose="00000500000000000000" pitchFamily="2" charset="-18"/>
              <a:ea typeface="Aileron Bold"/>
              <a:cs typeface="Poppins" panose="00000500000000000000" pitchFamily="2" charset="-18"/>
              <a:sym typeface="Aileron Bold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24CDB3CA-B591-0DDE-CB20-51124EFA5713}"/>
              </a:ext>
            </a:extLst>
          </p:cNvPr>
          <p:cNvSpPr txBox="1"/>
          <p:nvPr/>
        </p:nvSpPr>
        <p:spPr>
          <a:xfrm>
            <a:off x="9408468" y="9366192"/>
            <a:ext cx="8045413" cy="83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031"/>
              </a:lnSpc>
              <a:spcBef>
                <a:spcPct val="0"/>
              </a:spcBef>
            </a:pP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Financováno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z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projektu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Zvýšení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efektivity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systému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sociálních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služeb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reg.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číslo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: CZ.03.02.02/00/22_004/0004236</a:t>
            </a:r>
          </a:p>
        </p:txBody>
      </p:sp>
      <p:pic>
        <p:nvPicPr>
          <p:cNvPr id="15" name="Obrázek 14" descr="Obsah obrázku snímek obrazovky, Písmo, Elektricky modrá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844571F5-0848-4E2A-BF9A-B91C325193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41" y="427000"/>
            <a:ext cx="2858401" cy="740015"/>
          </a:xfrm>
          <a:prstGeom prst="rect">
            <a:avLst/>
          </a:prstGeom>
        </p:spPr>
      </p:pic>
      <p:pic>
        <p:nvPicPr>
          <p:cNvPr id="19" name="Obrázek 18" descr="Obsah obrázku text, snímek obrazovky, Písm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C32D9219-CBDB-0E64-B793-83164C7E17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66700"/>
            <a:ext cx="2590800" cy="1082791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9EB8E0C8-664F-4651-1D68-214AB7BF73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393221"/>
            <a:ext cx="6400800" cy="6466779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9292220E-481F-EFC4-DE7D-C4BDD20A42B8}"/>
              </a:ext>
            </a:extLst>
          </p:cNvPr>
          <p:cNvSpPr txBox="1"/>
          <p:nvPr/>
        </p:nvSpPr>
        <p:spPr>
          <a:xfrm>
            <a:off x="8382000" y="3771900"/>
            <a:ext cx="75438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/>
              <a:t>V </a:t>
            </a:r>
            <a:r>
              <a:rPr lang="en-GB" sz="2800" dirty="0" err="1"/>
              <a:t>roce</a:t>
            </a:r>
            <a:r>
              <a:rPr lang="en-GB" sz="2800" dirty="0"/>
              <a:t> 2024 </a:t>
            </a:r>
            <a:r>
              <a:rPr lang="en-GB" sz="2800" dirty="0" err="1"/>
              <a:t>nebylo</a:t>
            </a:r>
            <a:r>
              <a:rPr lang="en-GB" sz="2800" dirty="0"/>
              <a:t> </a:t>
            </a:r>
            <a:r>
              <a:rPr lang="en-GB" sz="2800" dirty="0" err="1"/>
              <a:t>hospitalizováno</a:t>
            </a:r>
            <a:r>
              <a:rPr lang="en-GB" sz="2800" dirty="0"/>
              <a:t> </a:t>
            </a:r>
            <a:r>
              <a:rPr lang="en-GB" sz="2800" dirty="0" err="1"/>
              <a:t>celkem</a:t>
            </a:r>
            <a:r>
              <a:rPr lang="en-GB" sz="2800" dirty="0"/>
              <a:t> 280 300 </a:t>
            </a:r>
            <a:r>
              <a:rPr lang="en-GB" sz="2800" dirty="0" err="1"/>
              <a:t>příjemců</a:t>
            </a:r>
            <a:r>
              <a:rPr lang="en-GB" sz="2800" dirty="0"/>
              <a:t> (</a:t>
            </a:r>
            <a:r>
              <a:rPr lang="en-GB" sz="2800" dirty="0" err="1"/>
              <a:t>tj</a:t>
            </a:r>
            <a:r>
              <a:rPr lang="en-GB" sz="2800" dirty="0"/>
              <a:t>. 66 % </a:t>
            </a:r>
            <a:r>
              <a:rPr lang="en-GB" sz="2800" dirty="0" err="1"/>
              <a:t>celého</a:t>
            </a:r>
            <a:r>
              <a:rPr lang="en-GB" sz="2800" dirty="0"/>
              <a:t> </a:t>
            </a:r>
            <a:r>
              <a:rPr lang="en-GB" sz="2800" dirty="0" err="1"/>
              <a:t>datového</a:t>
            </a:r>
            <a:r>
              <a:rPr lang="en-GB" sz="2800" dirty="0"/>
              <a:t> </a:t>
            </a:r>
            <a:r>
              <a:rPr lang="en-GB" sz="2800" dirty="0" err="1"/>
              <a:t>souboru</a:t>
            </a:r>
            <a:r>
              <a:rPr lang="en-GB" sz="2800" dirty="0"/>
              <a:t>).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 err="1"/>
              <a:t>Kategorie</a:t>
            </a:r>
            <a:r>
              <a:rPr lang="en-GB" sz="2800" dirty="0"/>
              <a:t> </a:t>
            </a:r>
            <a:r>
              <a:rPr lang="en-GB" sz="2800" dirty="0" err="1"/>
              <a:t>diagnóz</a:t>
            </a:r>
            <a:r>
              <a:rPr lang="en-GB" sz="2800" dirty="0"/>
              <a:t> </a:t>
            </a:r>
            <a:r>
              <a:rPr lang="en-GB" sz="2800" dirty="0" err="1"/>
              <a:t>jsou</a:t>
            </a:r>
            <a:r>
              <a:rPr lang="en-GB" sz="2800" dirty="0"/>
              <a:t> proto </a:t>
            </a:r>
            <a:r>
              <a:rPr lang="en-GB" sz="2800" dirty="0" err="1"/>
              <a:t>uvedeny</a:t>
            </a:r>
            <a:r>
              <a:rPr lang="en-GB" sz="2800" dirty="0"/>
              <a:t> </a:t>
            </a:r>
            <a:r>
              <a:rPr lang="en-GB" sz="2800" dirty="0" err="1"/>
              <a:t>jen</a:t>
            </a:r>
            <a:r>
              <a:rPr lang="en-GB" sz="2800" dirty="0"/>
              <a:t> u </a:t>
            </a:r>
            <a:r>
              <a:rPr lang="en-GB" sz="2800" dirty="0" err="1"/>
              <a:t>zbývajících</a:t>
            </a:r>
            <a:r>
              <a:rPr lang="en-GB" sz="2800" dirty="0"/>
              <a:t> 34 % </a:t>
            </a:r>
            <a:r>
              <a:rPr lang="en-GB" sz="2800" dirty="0" err="1"/>
              <a:t>procent</a:t>
            </a:r>
            <a:r>
              <a:rPr lang="en-GB" sz="2800" dirty="0"/>
              <a:t> </a:t>
            </a:r>
            <a:r>
              <a:rPr lang="en-GB" sz="2800" dirty="0" err="1"/>
              <a:t>příjemců</a:t>
            </a:r>
            <a:r>
              <a:rPr lang="en-GB" sz="2800" dirty="0"/>
              <a:t>. </a:t>
            </a:r>
            <a:r>
              <a:rPr lang="cs-CZ" sz="2800" dirty="0"/>
              <a:t>T</a:t>
            </a:r>
            <a:r>
              <a:rPr lang="en-GB" sz="2800" dirty="0" err="1"/>
              <a:t>abulka</a:t>
            </a:r>
            <a:r>
              <a:rPr lang="en-GB" sz="2800" dirty="0"/>
              <a:t> </a:t>
            </a:r>
            <a:r>
              <a:rPr lang="en-GB" sz="2800" dirty="0" err="1"/>
              <a:t>uvádí</a:t>
            </a:r>
            <a:r>
              <a:rPr lang="en-GB" sz="2800" dirty="0"/>
              <a:t>, </a:t>
            </a:r>
            <a:r>
              <a:rPr lang="en-GB" sz="2800" dirty="0" err="1"/>
              <a:t>absolutní</a:t>
            </a:r>
            <a:r>
              <a:rPr lang="en-GB" sz="2800" dirty="0"/>
              <a:t> </a:t>
            </a:r>
            <a:r>
              <a:rPr lang="en-GB" sz="2800" dirty="0" err="1"/>
              <a:t>počet</a:t>
            </a:r>
            <a:r>
              <a:rPr lang="en-GB" sz="2800" dirty="0"/>
              <a:t> u </a:t>
            </a:r>
            <a:r>
              <a:rPr lang="en-GB" sz="2800" dirty="0" err="1"/>
              <a:t>kolika</a:t>
            </a:r>
            <a:r>
              <a:rPr lang="en-GB" sz="2800" dirty="0"/>
              <a:t> </a:t>
            </a:r>
            <a:r>
              <a:rPr lang="en-GB" sz="2800" dirty="0" err="1"/>
              <a:t>příjemců</a:t>
            </a:r>
            <a:r>
              <a:rPr lang="en-GB" sz="2800" dirty="0"/>
              <a:t>, </a:t>
            </a:r>
            <a:r>
              <a:rPr lang="en-GB" sz="2800" dirty="0" err="1"/>
              <a:t>kteří</a:t>
            </a:r>
            <a:r>
              <a:rPr lang="en-GB" sz="2800" dirty="0"/>
              <a:t> </a:t>
            </a:r>
            <a:r>
              <a:rPr lang="en-GB" sz="2800" dirty="0" err="1"/>
              <a:t>byli</a:t>
            </a:r>
            <a:r>
              <a:rPr lang="en-GB" sz="2800" dirty="0"/>
              <a:t> </a:t>
            </a:r>
            <a:r>
              <a:rPr lang="en-GB" sz="2800" dirty="0" err="1"/>
              <a:t>hospitalizováni</a:t>
            </a:r>
            <a:r>
              <a:rPr lang="en-GB" sz="2800" dirty="0"/>
              <a:t> a u </a:t>
            </a:r>
            <a:r>
              <a:rPr lang="en-GB" sz="2800" dirty="0" err="1"/>
              <a:t>kterých</a:t>
            </a:r>
            <a:r>
              <a:rPr lang="en-GB" sz="2800" dirty="0"/>
              <a:t> se </a:t>
            </a:r>
            <a:r>
              <a:rPr lang="en-GB" sz="2800" dirty="0" err="1"/>
              <a:t>objevily</a:t>
            </a:r>
            <a:r>
              <a:rPr lang="en-GB" sz="2800" dirty="0"/>
              <a:t> </a:t>
            </a:r>
            <a:r>
              <a:rPr lang="en-GB" sz="2800" dirty="0" err="1"/>
              <a:t>diagnoźy</a:t>
            </a:r>
            <a:r>
              <a:rPr lang="en-GB" sz="2800" dirty="0"/>
              <a:t> z </a:t>
            </a:r>
            <a:r>
              <a:rPr lang="en-GB" sz="2800" dirty="0" err="1"/>
              <a:t>dané</a:t>
            </a:r>
            <a:r>
              <a:rPr lang="en-GB" sz="2800" dirty="0"/>
              <a:t> </a:t>
            </a:r>
            <a:r>
              <a:rPr lang="en-GB" sz="2800" dirty="0" err="1"/>
              <a:t>kategorie</a:t>
            </a:r>
            <a:r>
              <a:rPr lang="en-GB" sz="2800" dirty="0"/>
              <a:t> a take </a:t>
            </a:r>
            <a:r>
              <a:rPr lang="en-GB" sz="2800" dirty="0" err="1"/>
              <a:t>uvádí</a:t>
            </a:r>
            <a:r>
              <a:rPr lang="en-GB" sz="2800" dirty="0"/>
              <a:t> </a:t>
            </a:r>
            <a:r>
              <a:rPr lang="en-GB" sz="2800" dirty="0" err="1"/>
              <a:t>relativní</a:t>
            </a:r>
            <a:r>
              <a:rPr lang="en-GB" sz="2800" dirty="0"/>
              <a:t> </a:t>
            </a:r>
            <a:r>
              <a:rPr lang="en-GB" sz="2800" dirty="0" err="1"/>
              <a:t>počet</a:t>
            </a:r>
            <a:r>
              <a:rPr lang="en-GB" sz="2800" dirty="0"/>
              <a:t> </a:t>
            </a:r>
            <a:r>
              <a:rPr lang="en-GB" sz="2800" dirty="0" err="1"/>
              <a:t>příjemců</a:t>
            </a:r>
            <a:r>
              <a:rPr lang="en-GB" sz="2800" dirty="0"/>
              <a:t>, </a:t>
            </a:r>
            <a:r>
              <a:rPr lang="en-GB" sz="2800" dirty="0" err="1"/>
              <a:t>kteří</a:t>
            </a:r>
            <a:r>
              <a:rPr lang="en-GB" sz="2800" dirty="0"/>
              <a:t> </a:t>
            </a:r>
            <a:r>
              <a:rPr lang="en-GB" sz="2800" dirty="0" err="1"/>
              <a:t>byli</a:t>
            </a:r>
            <a:r>
              <a:rPr lang="en-GB" sz="2800" dirty="0"/>
              <a:t> </a:t>
            </a:r>
            <a:r>
              <a:rPr lang="en-GB" sz="2800" dirty="0" err="1"/>
              <a:t>hospitalizováni</a:t>
            </a:r>
            <a:r>
              <a:rPr lang="en-GB" sz="2800" dirty="0"/>
              <a:t> a u </a:t>
            </a:r>
            <a:r>
              <a:rPr lang="en-GB" sz="2800" dirty="0" err="1"/>
              <a:t>kterých</a:t>
            </a:r>
            <a:r>
              <a:rPr lang="en-GB" sz="2800" dirty="0"/>
              <a:t> se </a:t>
            </a:r>
            <a:r>
              <a:rPr lang="en-GB" sz="2800" dirty="0" err="1"/>
              <a:t>kategorie</a:t>
            </a:r>
            <a:r>
              <a:rPr lang="en-GB" sz="2800" dirty="0"/>
              <a:t> </a:t>
            </a:r>
            <a:r>
              <a:rPr lang="en-GB" sz="2800" dirty="0" err="1"/>
              <a:t>diagnóz</a:t>
            </a:r>
            <a:r>
              <a:rPr lang="en-GB" sz="2800" dirty="0"/>
              <a:t> </a:t>
            </a:r>
            <a:r>
              <a:rPr lang="en-GB" sz="2800" dirty="0" err="1"/>
              <a:t>objevily</a:t>
            </a:r>
            <a:r>
              <a:rPr lang="en-GB" sz="2800" dirty="0"/>
              <a:t>. 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7878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C134A-C132-F24B-E35E-C074C2752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695885B-F835-7049-17D8-B615E02FE027}"/>
              </a:ext>
            </a:extLst>
          </p:cNvPr>
          <p:cNvGrpSpPr/>
          <p:nvPr/>
        </p:nvGrpSpPr>
        <p:grpSpPr>
          <a:xfrm>
            <a:off x="0" y="1721774"/>
            <a:ext cx="16764000" cy="1569030"/>
            <a:chOff x="0" y="0"/>
            <a:chExt cx="3446738" cy="41324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E1E74B4-2DF5-5EAC-7FC2-E7F3415AF027}"/>
                </a:ext>
              </a:extLst>
            </p:cNvPr>
            <p:cNvSpPr/>
            <p:nvPr/>
          </p:nvSpPr>
          <p:spPr>
            <a:xfrm>
              <a:off x="0" y="0"/>
              <a:ext cx="3446738" cy="413243"/>
            </a:xfrm>
            <a:custGeom>
              <a:avLst/>
              <a:gdLst/>
              <a:ahLst/>
              <a:cxnLst/>
              <a:rect l="l" t="t" r="r" b="b"/>
              <a:pathLst>
                <a:path w="3446738" h="413243">
                  <a:moveTo>
                    <a:pt x="59158" y="0"/>
                  </a:moveTo>
                  <a:lnTo>
                    <a:pt x="3387580" y="0"/>
                  </a:lnTo>
                  <a:cubicBezTo>
                    <a:pt x="3420252" y="0"/>
                    <a:pt x="3446738" y="26486"/>
                    <a:pt x="3446738" y="59158"/>
                  </a:cubicBezTo>
                  <a:lnTo>
                    <a:pt x="3446738" y="354084"/>
                  </a:lnTo>
                  <a:cubicBezTo>
                    <a:pt x="3446738" y="369774"/>
                    <a:pt x="3440505" y="384821"/>
                    <a:pt x="3429411" y="395916"/>
                  </a:cubicBezTo>
                  <a:cubicBezTo>
                    <a:pt x="3418317" y="407010"/>
                    <a:pt x="3403269" y="413243"/>
                    <a:pt x="3387580" y="413243"/>
                  </a:cubicBezTo>
                  <a:lnTo>
                    <a:pt x="59158" y="413243"/>
                  </a:lnTo>
                  <a:cubicBezTo>
                    <a:pt x="26486" y="413243"/>
                    <a:pt x="0" y="386757"/>
                    <a:pt x="0" y="354084"/>
                  </a:cubicBezTo>
                  <a:lnTo>
                    <a:pt x="0" y="59158"/>
                  </a:lnTo>
                  <a:cubicBezTo>
                    <a:pt x="0" y="26486"/>
                    <a:pt x="26486" y="0"/>
                    <a:pt x="59158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E793FC97-A555-9E2F-E38E-F7FF40764691}"/>
                </a:ext>
              </a:extLst>
            </p:cNvPr>
            <p:cNvSpPr txBox="1"/>
            <p:nvPr/>
          </p:nvSpPr>
          <p:spPr>
            <a:xfrm>
              <a:off x="0" y="-38100"/>
              <a:ext cx="3446738" cy="45134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A211ADC7-81BA-84EC-DBC9-323F085B831A}"/>
              </a:ext>
            </a:extLst>
          </p:cNvPr>
          <p:cNvGrpSpPr/>
          <p:nvPr/>
        </p:nvGrpSpPr>
        <p:grpSpPr>
          <a:xfrm>
            <a:off x="9146583" y="9285198"/>
            <a:ext cx="9141417" cy="992216"/>
            <a:chOff x="0" y="0"/>
            <a:chExt cx="2732126" cy="261324"/>
          </a:xfrm>
          <a:solidFill>
            <a:schemeClr val="accent1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55A30E5-1D81-857B-9B9A-EE6DEACF9FB0}"/>
                </a:ext>
              </a:extLst>
            </p:cNvPr>
            <p:cNvSpPr/>
            <p:nvPr/>
          </p:nvSpPr>
          <p:spPr>
            <a:xfrm>
              <a:off x="0" y="0"/>
              <a:ext cx="2732126" cy="261324"/>
            </a:xfrm>
            <a:custGeom>
              <a:avLst/>
              <a:gdLst/>
              <a:ahLst/>
              <a:cxnLst/>
              <a:rect l="l" t="t" r="r" b="b"/>
              <a:pathLst>
                <a:path w="2732126" h="261324">
                  <a:moveTo>
                    <a:pt x="74631" y="0"/>
                  </a:moveTo>
                  <a:lnTo>
                    <a:pt x="2657494" y="0"/>
                  </a:lnTo>
                  <a:cubicBezTo>
                    <a:pt x="2677288" y="0"/>
                    <a:pt x="2696271" y="7863"/>
                    <a:pt x="2710267" y="21859"/>
                  </a:cubicBezTo>
                  <a:cubicBezTo>
                    <a:pt x="2724263" y="35855"/>
                    <a:pt x="2732126" y="54838"/>
                    <a:pt x="2732126" y="74631"/>
                  </a:cubicBezTo>
                  <a:lnTo>
                    <a:pt x="2732126" y="186693"/>
                  </a:lnTo>
                  <a:cubicBezTo>
                    <a:pt x="2732126" y="206486"/>
                    <a:pt x="2724263" y="225469"/>
                    <a:pt x="2710267" y="239465"/>
                  </a:cubicBezTo>
                  <a:cubicBezTo>
                    <a:pt x="2696271" y="253461"/>
                    <a:pt x="2677288" y="261324"/>
                    <a:pt x="2657494" y="261324"/>
                  </a:cubicBezTo>
                  <a:lnTo>
                    <a:pt x="74631" y="261324"/>
                  </a:lnTo>
                  <a:cubicBezTo>
                    <a:pt x="54838" y="261324"/>
                    <a:pt x="35855" y="253461"/>
                    <a:pt x="21859" y="239465"/>
                  </a:cubicBezTo>
                  <a:cubicBezTo>
                    <a:pt x="7863" y="225469"/>
                    <a:pt x="0" y="206486"/>
                    <a:pt x="0" y="186693"/>
                  </a:cubicBezTo>
                  <a:lnTo>
                    <a:pt x="0" y="74631"/>
                  </a:lnTo>
                  <a:cubicBezTo>
                    <a:pt x="0" y="54838"/>
                    <a:pt x="7863" y="35855"/>
                    <a:pt x="21859" y="21859"/>
                  </a:cubicBezTo>
                  <a:cubicBezTo>
                    <a:pt x="35855" y="7863"/>
                    <a:pt x="54838" y="0"/>
                    <a:pt x="74631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70A314DF-F07B-307F-C088-DF4A7093FE82}"/>
                </a:ext>
              </a:extLst>
            </p:cNvPr>
            <p:cNvSpPr txBox="1"/>
            <p:nvPr/>
          </p:nvSpPr>
          <p:spPr>
            <a:xfrm>
              <a:off x="0" y="-38100"/>
              <a:ext cx="2732126" cy="29942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2E534E50-3E40-1D31-99E6-415D3E81DCF0}"/>
              </a:ext>
            </a:extLst>
          </p:cNvPr>
          <p:cNvSpPr txBox="1"/>
          <p:nvPr/>
        </p:nvSpPr>
        <p:spPr>
          <a:xfrm>
            <a:off x="1143000" y="1394442"/>
            <a:ext cx="15373787" cy="20790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20"/>
              </a:lnSpc>
            </a:pPr>
            <a:r>
              <a:rPr lang="cs-CZ" sz="4800" b="1" dirty="0">
                <a:solidFill>
                  <a:srgbClr val="000000"/>
                </a:solidFill>
                <a:latin typeface="Poppins" panose="00000500000000000000" pitchFamily="2" charset="-18"/>
                <a:ea typeface="Aileron Bold"/>
                <a:cs typeface="Poppins" panose="00000500000000000000" pitchFamily="2" charset="-18"/>
                <a:sym typeface="Aileron Bold"/>
              </a:rPr>
              <a:t>Příjemci </a:t>
            </a:r>
            <a:r>
              <a:rPr lang="cs-CZ" sz="4800" b="1" dirty="0" err="1">
                <a:solidFill>
                  <a:srgbClr val="000000"/>
                </a:solidFill>
                <a:latin typeface="Poppins" panose="00000500000000000000" pitchFamily="2" charset="-18"/>
                <a:ea typeface="Aileron Bold"/>
                <a:cs typeface="Poppins" panose="00000500000000000000" pitchFamily="2" charset="-18"/>
                <a:sym typeface="Aileron Bold"/>
              </a:rPr>
              <a:t>PnP</a:t>
            </a:r>
            <a:r>
              <a:rPr lang="cs-CZ" sz="4800" b="1" dirty="0">
                <a:solidFill>
                  <a:srgbClr val="000000"/>
                </a:solidFill>
                <a:latin typeface="Poppins" panose="00000500000000000000" pitchFamily="2" charset="-18"/>
                <a:ea typeface="Aileron Bold"/>
                <a:cs typeface="Poppins" panose="00000500000000000000" pitchFamily="2" charset="-18"/>
                <a:sym typeface="Aileron Bold"/>
              </a:rPr>
              <a:t> a hlavní diagnózy hospitalizací v roce 2024</a:t>
            </a:r>
            <a:endParaRPr lang="en-US" sz="4800" b="1" dirty="0">
              <a:solidFill>
                <a:srgbClr val="000000"/>
              </a:solidFill>
              <a:latin typeface="Poppins" panose="00000500000000000000" pitchFamily="2" charset="-18"/>
              <a:ea typeface="Aileron Bold"/>
              <a:cs typeface="Poppins" panose="00000500000000000000" pitchFamily="2" charset="-18"/>
              <a:sym typeface="Aileron Bold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E8B313ED-8510-D7A0-7E9A-5FCBF5C994B3}"/>
              </a:ext>
            </a:extLst>
          </p:cNvPr>
          <p:cNvSpPr txBox="1"/>
          <p:nvPr/>
        </p:nvSpPr>
        <p:spPr>
          <a:xfrm>
            <a:off x="1409699" y="3647326"/>
            <a:ext cx="14840388" cy="5622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/>
              <a:t>Nejčastější</a:t>
            </a:r>
            <a:r>
              <a:rPr lang="en-US" sz="3200" dirty="0"/>
              <a:t> </a:t>
            </a:r>
            <a:r>
              <a:rPr lang="en-US" sz="3200" dirty="0" err="1"/>
              <a:t>příčinou</a:t>
            </a:r>
            <a:r>
              <a:rPr lang="en-US" sz="3200" dirty="0"/>
              <a:t> </a:t>
            </a:r>
            <a:r>
              <a:rPr lang="en-US" sz="3200" dirty="0" err="1"/>
              <a:t>hospitalizací</a:t>
            </a:r>
            <a:r>
              <a:rPr lang="en-US" sz="3200" dirty="0"/>
              <a:t> </a:t>
            </a:r>
            <a:r>
              <a:rPr lang="en-US" sz="3200" dirty="0" err="1"/>
              <a:t>byly</a:t>
            </a:r>
            <a:r>
              <a:rPr lang="en-US" sz="3200" dirty="0"/>
              <a:t> </a:t>
            </a:r>
            <a:r>
              <a:rPr lang="en-US" sz="3200" dirty="0" err="1"/>
              <a:t>nemoci</a:t>
            </a:r>
            <a:r>
              <a:rPr lang="en-US" sz="3200" dirty="0"/>
              <a:t> </a:t>
            </a:r>
            <a:r>
              <a:rPr lang="en-US" sz="3200" dirty="0" err="1"/>
              <a:t>oběhové</a:t>
            </a:r>
            <a:r>
              <a:rPr lang="en-US" sz="3200" dirty="0"/>
              <a:t> </a:t>
            </a:r>
            <a:r>
              <a:rPr lang="en-US" sz="3200" dirty="0" err="1"/>
              <a:t>soustavy</a:t>
            </a:r>
            <a:r>
              <a:rPr lang="en-US" sz="3200" dirty="0"/>
              <a:t>, </a:t>
            </a:r>
            <a:r>
              <a:rPr lang="en-US" sz="3200" dirty="0" err="1"/>
              <a:t>které</a:t>
            </a:r>
            <a:r>
              <a:rPr lang="en-US" sz="3200" dirty="0"/>
              <a:t> se </a:t>
            </a:r>
            <a:r>
              <a:rPr lang="en-US" sz="3200" dirty="0" err="1"/>
              <a:t>vyskytly</a:t>
            </a:r>
            <a:r>
              <a:rPr lang="en-US" sz="3200" dirty="0"/>
              <a:t> u </a:t>
            </a:r>
            <a:r>
              <a:rPr lang="en-US" sz="3200" dirty="0" err="1"/>
              <a:t>téměř</a:t>
            </a:r>
            <a:r>
              <a:rPr lang="en-US" sz="3200" dirty="0"/>
              <a:t> </a:t>
            </a:r>
            <a:r>
              <a:rPr lang="en-US" sz="3200" dirty="0" err="1"/>
              <a:t>čtvrtiny</a:t>
            </a:r>
            <a:r>
              <a:rPr lang="en-US" sz="3200" dirty="0"/>
              <a:t> </a:t>
            </a:r>
            <a:r>
              <a:rPr lang="en-US" sz="3200" dirty="0" err="1"/>
              <a:t>hospitalizovaných</a:t>
            </a:r>
            <a:r>
              <a:rPr lang="en-US" sz="3200" dirty="0"/>
              <a:t> </a:t>
            </a:r>
            <a:r>
              <a:rPr lang="en-US" sz="3200" dirty="0" err="1"/>
              <a:t>příjemců</a:t>
            </a:r>
            <a:r>
              <a:rPr lang="en-US" sz="3200" dirty="0"/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/>
              <a:t>Významně</a:t>
            </a:r>
            <a:r>
              <a:rPr lang="en-US" sz="3200" dirty="0"/>
              <a:t> </a:t>
            </a:r>
            <a:r>
              <a:rPr lang="en-US" sz="3200" dirty="0" err="1"/>
              <a:t>zastoupeny</a:t>
            </a:r>
            <a:r>
              <a:rPr lang="en-US" sz="3200" dirty="0"/>
              <a:t> </a:t>
            </a:r>
            <a:r>
              <a:rPr lang="en-US" sz="3200" dirty="0" err="1"/>
              <a:t>byly</a:t>
            </a:r>
            <a:r>
              <a:rPr lang="en-US" sz="3200" dirty="0"/>
              <a:t> </a:t>
            </a:r>
            <a:r>
              <a:rPr lang="en-US" sz="3200" dirty="0" err="1"/>
              <a:t>rovněž</a:t>
            </a:r>
            <a:r>
              <a:rPr lang="en-US" sz="3200" dirty="0"/>
              <a:t> </a:t>
            </a:r>
            <a:r>
              <a:rPr lang="en-US" sz="3200" dirty="0" err="1"/>
              <a:t>nemoci</a:t>
            </a:r>
            <a:r>
              <a:rPr lang="en-US" sz="3200" dirty="0"/>
              <a:t> </a:t>
            </a:r>
            <a:r>
              <a:rPr lang="en-US" sz="3200" dirty="0" err="1"/>
              <a:t>dýchací</a:t>
            </a:r>
            <a:r>
              <a:rPr lang="en-US" sz="3200" dirty="0"/>
              <a:t> </a:t>
            </a:r>
            <a:r>
              <a:rPr lang="en-US" sz="3200" dirty="0" err="1"/>
              <a:t>soustavy</a:t>
            </a:r>
            <a:r>
              <a:rPr lang="en-US" sz="3200" dirty="0"/>
              <a:t>, </a:t>
            </a:r>
            <a:r>
              <a:rPr lang="en-US" sz="3200" dirty="0" err="1"/>
              <a:t>onemocnění</a:t>
            </a:r>
            <a:r>
              <a:rPr lang="en-US" sz="3200" dirty="0"/>
              <a:t> </a:t>
            </a:r>
            <a:r>
              <a:rPr lang="en-US" sz="3200" dirty="0" err="1"/>
              <a:t>močové</a:t>
            </a:r>
            <a:r>
              <a:rPr lang="en-US" sz="3200" dirty="0"/>
              <a:t> a </a:t>
            </a:r>
            <a:r>
              <a:rPr lang="en-US" sz="3200" dirty="0" err="1"/>
              <a:t>pohlavní</a:t>
            </a:r>
            <a:r>
              <a:rPr lang="en-US" sz="3200" dirty="0"/>
              <a:t> </a:t>
            </a:r>
            <a:r>
              <a:rPr lang="en-US" sz="3200" dirty="0" err="1"/>
              <a:t>soustavy</a:t>
            </a:r>
            <a:r>
              <a:rPr lang="en-US" sz="3200" dirty="0"/>
              <a:t> a </a:t>
            </a:r>
            <a:r>
              <a:rPr lang="en-US" sz="3200" dirty="0" err="1"/>
              <a:t>poranění</a:t>
            </a:r>
            <a:r>
              <a:rPr lang="en-US" sz="3200" dirty="0"/>
              <a:t>, </a:t>
            </a:r>
            <a:r>
              <a:rPr lang="en-US" sz="3200" dirty="0" err="1"/>
              <a:t>otravy</a:t>
            </a:r>
            <a:r>
              <a:rPr lang="en-US" sz="3200" dirty="0"/>
              <a:t> a </a:t>
            </a:r>
            <a:r>
              <a:rPr lang="en-US" sz="3200" dirty="0" err="1"/>
              <a:t>další</a:t>
            </a:r>
            <a:r>
              <a:rPr lang="en-US" sz="3200" dirty="0"/>
              <a:t> </a:t>
            </a:r>
            <a:r>
              <a:rPr lang="en-US" sz="3200" dirty="0" err="1"/>
              <a:t>následky</a:t>
            </a:r>
            <a:r>
              <a:rPr lang="en-US" sz="3200" dirty="0"/>
              <a:t> </a:t>
            </a:r>
            <a:r>
              <a:rPr lang="en-US" sz="3200" dirty="0" err="1"/>
              <a:t>vnějších</a:t>
            </a:r>
            <a:r>
              <a:rPr lang="en-US" sz="3200" dirty="0"/>
              <a:t> </a:t>
            </a:r>
            <a:r>
              <a:rPr lang="en-US" sz="3200" dirty="0" err="1"/>
              <a:t>příčin</a:t>
            </a:r>
            <a:r>
              <a:rPr lang="en-US" sz="32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/>
              <a:t>Další</a:t>
            </a:r>
            <a:r>
              <a:rPr lang="en-US" sz="3200" dirty="0"/>
              <a:t> </a:t>
            </a:r>
            <a:r>
              <a:rPr lang="en-US" sz="3200" dirty="0" err="1"/>
              <a:t>významné</a:t>
            </a:r>
            <a:r>
              <a:rPr lang="en-US" sz="3200" dirty="0"/>
              <a:t> </a:t>
            </a:r>
            <a:r>
              <a:rPr lang="en-US" sz="3200" dirty="0" err="1"/>
              <a:t>kategorie</a:t>
            </a:r>
            <a:r>
              <a:rPr lang="en-US" sz="3200" dirty="0"/>
              <a:t> </a:t>
            </a:r>
            <a:r>
              <a:rPr lang="en-US" sz="3200" dirty="0" err="1"/>
              <a:t>představují</a:t>
            </a:r>
            <a:r>
              <a:rPr lang="en-US" sz="3200" dirty="0"/>
              <a:t> </a:t>
            </a:r>
            <a:r>
              <a:rPr lang="en-US" sz="3200" dirty="0" err="1"/>
              <a:t>nemoci</a:t>
            </a:r>
            <a:r>
              <a:rPr lang="en-US" sz="3200" dirty="0"/>
              <a:t> </a:t>
            </a:r>
            <a:r>
              <a:rPr lang="en-US" sz="3200" dirty="0" err="1"/>
              <a:t>trávicí</a:t>
            </a:r>
            <a:r>
              <a:rPr lang="en-US" sz="3200" dirty="0"/>
              <a:t> </a:t>
            </a:r>
            <a:r>
              <a:rPr lang="en-US" sz="3200" dirty="0" err="1"/>
              <a:t>soustavy</a:t>
            </a:r>
            <a:r>
              <a:rPr lang="en-US" sz="3200" dirty="0"/>
              <a:t>, </a:t>
            </a:r>
            <a:r>
              <a:rPr lang="en-US" sz="3200" dirty="0" err="1"/>
              <a:t>novotvary</a:t>
            </a:r>
            <a:r>
              <a:rPr lang="en-US" sz="3200" dirty="0"/>
              <a:t> a </a:t>
            </a:r>
            <a:r>
              <a:rPr lang="en-US" sz="3200" dirty="0" err="1"/>
              <a:t>infekční</a:t>
            </a:r>
            <a:r>
              <a:rPr lang="en-US" sz="3200" dirty="0"/>
              <a:t> </a:t>
            </a:r>
            <a:r>
              <a:rPr lang="en-US" sz="3200" dirty="0" err="1"/>
              <a:t>onemocnění</a:t>
            </a:r>
            <a:r>
              <a:rPr lang="en-US" sz="3200" dirty="0"/>
              <a:t>. </a:t>
            </a:r>
            <a:r>
              <a:rPr lang="en-US" sz="3200" dirty="0" err="1"/>
              <a:t>Poměrně</a:t>
            </a:r>
            <a:r>
              <a:rPr lang="en-US" sz="3200" dirty="0"/>
              <a:t> </a:t>
            </a:r>
            <a:r>
              <a:rPr lang="en-US" sz="3200" dirty="0" err="1"/>
              <a:t>častý</a:t>
            </a:r>
            <a:r>
              <a:rPr lang="en-US" sz="3200" dirty="0"/>
              <a:t> </a:t>
            </a:r>
            <a:r>
              <a:rPr lang="en-US" sz="3200" dirty="0" err="1"/>
              <a:t>výskyt</a:t>
            </a:r>
            <a:r>
              <a:rPr lang="en-US" sz="3200" dirty="0"/>
              <a:t> </a:t>
            </a:r>
            <a:r>
              <a:rPr lang="en-US" sz="3200" dirty="0" err="1"/>
              <a:t>mají</a:t>
            </a:r>
            <a:r>
              <a:rPr lang="en-US" sz="3200" dirty="0"/>
              <a:t> </a:t>
            </a:r>
            <a:r>
              <a:rPr lang="en-US" sz="3200" dirty="0" err="1"/>
              <a:t>rovněž</a:t>
            </a:r>
            <a:r>
              <a:rPr lang="en-US" sz="3200" dirty="0"/>
              <a:t> </a:t>
            </a:r>
            <a:r>
              <a:rPr lang="en-US" sz="3200" dirty="0" err="1"/>
              <a:t>endokrinní</a:t>
            </a:r>
            <a:r>
              <a:rPr lang="en-US" sz="3200" dirty="0"/>
              <a:t> </a:t>
            </a:r>
            <a:r>
              <a:rPr lang="en-US" sz="3200" dirty="0" err="1"/>
              <a:t>onemocnění</a:t>
            </a:r>
            <a:r>
              <a:rPr lang="en-US" sz="3200" dirty="0"/>
              <a:t>, </a:t>
            </a:r>
            <a:r>
              <a:rPr lang="en-US" sz="3200" dirty="0" err="1"/>
              <a:t>poruchy</a:t>
            </a:r>
            <a:r>
              <a:rPr lang="en-US" sz="3200" dirty="0"/>
              <a:t> </a:t>
            </a:r>
            <a:r>
              <a:rPr lang="en-US" sz="3200" dirty="0" err="1"/>
              <a:t>metabolismu</a:t>
            </a:r>
            <a:r>
              <a:rPr lang="en-US" sz="3200" dirty="0"/>
              <a:t>, </a:t>
            </a:r>
            <a:r>
              <a:rPr lang="en-US" sz="3200" dirty="0" err="1"/>
              <a:t>onemocnění</a:t>
            </a:r>
            <a:r>
              <a:rPr lang="en-US" sz="3200" dirty="0"/>
              <a:t> </a:t>
            </a:r>
            <a:r>
              <a:rPr lang="en-US" sz="3200" dirty="0" err="1"/>
              <a:t>pohybového</a:t>
            </a:r>
            <a:r>
              <a:rPr lang="en-US" sz="3200" dirty="0"/>
              <a:t> </a:t>
            </a:r>
            <a:r>
              <a:rPr lang="en-US" sz="3200" dirty="0" err="1"/>
              <a:t>aparátu</a:t>
            </a:r>
            <a:r>
              <a:rPr lang="en-US" sz="3200" dirty="0"/>
              <a:t> a </a:t>
            </a:r>
            <a:r>
              <a:rPr lang="en-US" sz="3200" dirty="0" err="1"/>
              <a:t>nemoci</a:t>
            </a:r>
            <a:r>
              <a:rPr lang="en-US" sz="3200" dirty="0"/>
              <a:t> </a:t>
            </a:r>
            <a:r>
              <a:rPr lang="en-US" sz="3200" dirty="0" err="1"/>
              <a:t>nervové</a:t>
            </a:r>
            <a:r>
              <a:rPr lang="en-US" sz="3200" dirty="0"/>
              <a:t> </a:t>
            </a:r>
            <a:r>
              <a:rPr lang="en-US" sz="3200" dirty="0" err="1"/>
              <a:t>soustavy</a:t>
            </a:r>
            <a:r>
              <a:rPr lang="en-US" sz="3200" dirty="0"/>
              <a:t>, </a:t>
            </a:r>
            <a:r>
              <a:rPr lang="en-US" sz="3200" dirty="0" err="1"/>
              <a:t>které</a:t>
            </a:r>
            <a:r>
              <a:rPr lang="en-US" sz="3200" dirty="0"/>
              <a:t> </a:t>
            </a:r>
            <a:r>
              <a:rPr lang="en-US" sz="3200" dirty="0" err="1"/>
              <a:t>často</a:t>
            </a:r>
            <a:r>
              <a:rPr lang="en-US" sz="3200" dirty="0"/>
              <a:t> </a:t>
            </a:r>
            <a:r>
              <a:rPr lang="en-US" sz="3200" dirty="0" err="1"/>
              <a:t>souvisejí</a:t>
            </a:r>
            <a:r>
              <a:rPr lang="en-US" sz="3200" dirty="0"/>
              <a:t> s </a:t>
            </a:r>
            <a:r>
              <a:rPr lang="en-US" sz="3200" dirty="0" err="1"/>
              <a:t>dlouhodobým</a:t>
            </a:r>
            <a:r>
              <a:rPr lang="en-US" sz="3200" dirty="0"/>
              <a:t> </a:t>
            </a:r>
            <a:r>
              <a:rPr lang="en-US" sz="3200" dirty="0" err="1"/>
              <a:t>funkčním</a:t>
            </a:r>
            <a:r>
              <a:rPr lang="en-US" sz="3200" dirty="0"/>
              <a:t> </a:t>
            </a:r>
            <a:r>
              <a:rPr lang="en-US" sz="3200" dirty="0" err="1"/>
              <a:t>omezením</a:t>
            </a:r>
            <a:r>
              <a:rPr lang="en-US" sz="3200" dirty="0"/>
              <a:t> a </a:t>
            </a:r>
            <a:r>
              <a:rPr lang="en-US" sz="3200" dirty="0" err="1"/>
              <a:t>potřebou</a:t>
            </a:r>
            <a:r>
              <a:rPr lang="en-US" sz="3200" dirty="0"/>
              <a:t> </a:t>
            </a:r>
            <a:r>
              <a:rPr lang="en-US" sz="3200" dirty="0" err="1"/>
              <a:t>péče</a:t>
            </a:r>
            <a:r>
              <a:rPr lang="en-US" sz="32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/>
              <a:t>Naopak</a:t>
            </a:r>
            <a:r>
              <a:rPr lang="en-US" sz="3200" dirty="0"/>
              <a:t> </a:t>
            </a:r>
            <a:r>
              <a:rPr lang="en-US" sz="3200" dirty="0" err="1"/>
              <a:t>méně</a:t>
            </a:r>
            <a:r>
              <a:rPr lang="en-US" sz="3200" dirty="0"/>
              <a:t> </a:t>
            </a:r>
            <a:r>
              <a:rPr lang="en-US" sz="3200" dirty="0" err="1"/>
              <a:t>časté</a:t>
            </a:r>
            <a:r>
              <a:rPr lang="en-US" sz="3200" dirty="0"/>
              <a:t> </a:t>
            </a:r>
            <a:r>
              <a:rPr lang="en-US" sz="3200" dirty="0" err="1"/>
              <a:t>jsou</a:t>
            </a:r>
            <a:r>
              <a:rPr lang="en-US" sz="3200" dirty="0"/>
              <a:t> </a:t>
            </a:r>
            <a:r>
              <a:rPr lang="en-US" sz="3200" dirty="0" err="1"/>
              <a:t>hospitalizace</a:t>
            </a:r>
            <a:r>
              <a:rPr lang="en-US" sz="3200" dirty="0"/>
              <a:t> z </a:t>
            </a:r>
            <a:r>
              <a:rPr lang="en-US" sz="3200" dirty="0" err="1"/>
              <a:t>důvodu</a:t>
            </a:r>
            <a:r>
              <a:rPr lang="en-US" sz="3200" dirty="0"/>
              <a:t> </a:t>
            </a:r>
            <a:r>
              <a:rPr lang="en-US" sz="3200" dirty="0" err="1"/>
              <a:t>kožních</a:t>
            </a:r>
            <a:r>
              <a:rPr lang="en-US" sz="3200" dirty="0"/>
              <a:t> </a:t>
            </a:r>
            <a:r>
              <a:rPr lang="en-US" sz="3200" dirty="0" err="1"/>
              <a:t>onemocnění</a:t>
            </a:r>
            <a:r>
              <a:rPr lang="en-US" sz="3200" dirty="0"/>
              <a:t>, </a:t>
            </a:r>
            <a:r>
              <a:rPr lang="en-US" sz="3200" dirty="0" err="1"/>
              <a:t>poruch</a:t>
            </a:r>
            <a:r>
              <a:rPr lang="en-US" sz="3200" dirty="0"/>
              <a:t> </a:t>
            </a:r>
            <a:r>
              <a:rPr lang="en-US" sz="3200" dirty="0" err="1"/>
              <a:t>smyslových</a:t>
            </a:r>
            <a:r>
              <a:rPr lang="en-US" sz="3200" dirty="0"/>
              <a:t> </a:t>
            </a:r>
            <a:r>
              <a:rPr lang="en-US" sz="3200" dirty="0" err="1"/>
              <a:t>orgánů</a:t>
            </a:r>
            <a:r>
              <a:rPr lang="en-US" sz="3200" dirty="0"/>
              <a:t>, </a:t>
            </a:r>
            <a:r>
              <a:rPr lang="en-US" sz="3200" dirty="0" err="1"/>
              <a:t>vrozených</a:t>
            </a:r>
            <a:r>
              <a:rPr lang="en-US" sz="3200" dirty="0"/>
              <a:t> </a:t>
            </a:r>
            <a:r>
              <a:rPr lang="en-US" sz="3200" dirty="0" err="1"/>
              <a:t>vad</a:t>
            </a:r>
            <a:r>
              <a:rPr lang="en-US" sz="3200" dirty="0"/>
              <a:t> </a:t>
            </a:r>
            <a:r>
              <a:rPr lang="en-US" sz="3200" dirty="0" err="1"/>
              <a:t>či</a:t>
            </a:r>
            <a:r>
              <a:rPr lang="en-US" sz="3200" dirty="0"/>
              <a:t> </a:t>
            </a:r>
            <a:r>
              <a:rPr lang="en-US" sz="3200" dirty="0" err="1"/>
              <a:t>stavů</a:t>
            </a:r>
            <a:r>
              <a:rPr lang="en-US" sz="3200" dirty="0"/>
              <a:t> </a:t>
            </a:r>
            <a:r>
              <a:rPr lang="en-US" sz="3200" dirty="0" err="1"/>
              <a:t>souvisejících</a:t>
            </a:r>
            <a:r>
              <a:rPr lang="en-US" sz="3200" dirty="0"/>
              <a:t> s </a:t>
            </a:r>
            <a:r>
              <a:rPr lang="en-US" sz="3200" dirty="0" err="1"/>
              <a:t>těhotenstvím</a:t>
            </a:r>
            <a:r>
              <a:rPr lang="en-US" sz="3200" dirty="0"/>
              <a:t> a </a:t>
            </a:r>
            <a:r>
              <a:rPr lang="en-US" sz="3200" dirty="0" err="1"/>
              <a:t>porodem</a:t>
            </a:r>
            <a:r>
              <a:rPr lang="en-US" sz="3200" dirty="0"/>
              <a:t>, </a:t>
            </a:r>
            <a:r>
              <a:rPr lang="en-US" sz="3200" dirty="0" err="1"/>
              <a:t>což</a:t>
            </a:r>
            <a:r>
              <a:rPr lang="en-US" sz="3200" dirty="0"/>
              <a:t> </a:t>
            </a:r>
            <a:r>
              <a:rPr lang="en-US" sz="3200" dirty="0" err="1"/>
              <a:t>odpovídá</a:t>
            </a:r>
            <a:r>
              <a:rPr lang="en-US" sz="3200" dirty="0"/>
              <a:t> </a:t>
            </a:r>
            <a:r>
              <a:rPr lang="en-US" sz="3200" dirty="0" err="1"/>
              <a:t>věkové</a:t>
            </a:r>
            <a:r>
              <a:rPr lang="en-US" sz="3200" dirty="0"/>
              <a:t> a </a:t>
            </a:r>
            <a:r>
              <a:rPr lang="en-US" sz="3200" dirty="0" err="1"/>
              <a:t>zdravotní</a:t>
            </a:r>
            <a:r>
              <a:rPr lang="en-US" sz="3200" dirty="0"/>
              <a:t> </a:t>
            </a:r>
            <a:r>
              <a:rPr lang="en-US" sz="3200" dirty="0" err="1"/>
              <a:t>struktuře</a:t>
            </a:r>
            <a:r>
              <a:rPr lang="en-US" sz="3200" dirty="0"/>
              <a:t> </a:t>
            </a:r>
            <a:r>
              <a:rPr lang="en-US" sz="3200" dirty="0" err="1"/>
              <a:t>příjemců</a:t>
            </a:r>
            <a:r>
              <a:rPr lang="en-US" sz="3200" dirty="0"/>
              <a:t> </a:t>
            </a:r>
            <a:r>
              <a:rPr lang="en-US" sz="3200" dirty="0" err="1"/>
              <a:t>příspěvku</a:t>
            </a:r>
            <a:r>
              <a:rPr lang="en-US" sz="3200" dirty="0"/>
              <a:t> </a:t>
            </a:r>
            <a:r>
              <a:rPr lang="en-US" sz="3200" dirty="0" err="1"/>
              <a:t>na</a:t>
            </a:r>
            <a:r>
              <a:rPr lang="en-US" sz="3200" dirty="0"/>
              <a:t> </a:t>
            </a:r>
            <a:r>
              <a:rPr lang="en-US" sz="3200" dirty="0" err="1"/>
              <a:t>péči</a:t>
            </a:r>
            <a:r>
              <a:rPr lang="en-US" sz="3200" dirty="0"/>
              <a:t>.</a:t>
            </a:r>
          </a:p>
          <a:p>
            <a:pPr algn="just">
              <a:lnSpc>
                <a:spcPts val="3640"/>
              </a:lnSpc>
              <a:spcBef>
                <a:spcPct val="0"/>
              </a:spcBef>
            </a:pPr>
            <a:r>
              <a:rPr lang="en-US" sz="26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CA699EB1-FC8D-3A9A-90B8-48E21845D39C}"/>
              </a:ext>
            </a:extLst>
          </p:cNvPr>
          <p:cNvSpPr txBox="1"/>
          <p:nvPr/>
        </p:nvSpPr>
        <p:spPr>
          <a:xfrm>
            <a:off x="9408468" y="9366192"/>
            <a:ext cx="8045413" cy="83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031"/>
              </a:lnSpc>
              <a:spcBef>
                <a:spcPct val="0"/>
              </a:spcBef>
            </a:pP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Financováno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z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projektu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Zvýšení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efektivity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systému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sociálních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služeb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reg.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číslo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: CZ.03.02.02/00/22_004/0004236</a:t>
            </a:r>
          </a:p>
        </p:txBody>
      </p:sp>
      <p:pic>
        <p:nvPicPr>
          <p:cNvPr id="15" name="Obrázek 14" descr="Obsah obrázku snímek obrazovky, Písmo, Elektricky modrá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F6FD9C8A-4C71-518D-5F1A-34968E7BC5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41" y="427000"/>
            <a:ext cx="2858401" cy="740015"/>
          </a:xfrm>
          <a:prstGeom prst="rect">
            <a:avLst/>
          </a:prstGeom>
        </p:spPr>
      </p:pic>
      <p:pic>
        <p:nvPicPr>
          <p:cNvPr id="19" name="Obrázek 18" descr="Obsah obrázku text, snímek obrazovky, Písm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B50EC3DD-1730-07BD-E6DB-E5270FCEFE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66700"/>
            <a:ext cx="2590800" cy="108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58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087BD-B150-11F6-5C2C-87DE9941F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4FDE105-2147-E345-E461-45404A0C2B7E}"/>
              </a:ext>
            </a:extLst>
          </p:cNvPr>
          <p:cNvGrpSpPr/>
          <p:nvPr/>
        </p:nvGrpSpPr>
        <p:grpSpPr>
          <a:xfrm>
            <a:off x="0" y="1632610"/>
            <a:ext cx="17068800" cy="1569030"/>
            <a:chOff x="0" y="0"/>
            <a:chExt cx="3446738" cy="41324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4CF75B9-9BE7-8D9B-FE5E-22A139588832}"/>
                </a:ext>
              </a:extLst>
            </p:cNvPr>
            <p:cNvSpPr/>
            <p:nvPr/>
          </p:nvSpPr>
          <p:spPr>
            <a:xfrm>
              <a:off x="0" y="0"/>
              <a:ext cx="3446738" cy="413243"/>
            </a:xfrm>
            <a:custGeom>
              <a:avLst/>
              <a:gdLst/>
              <a:ahLst/>
              <a:cxnLst/>
              <a:rect l="l" t="t" r="r" b="b"/>
              <a:pathLst>
                <a:path w="3446738" h="413243">
                  <a:moveTo>
                    <a:pt x="59158" y="0"/>
                  </a:moveTo>
                  <a:lnTo>
                    <a:pt x="3387580" y="0"/>
                  </a:lnTo>
                  <a:cubicBezTo>
                    <a:pt x="3420252" y="0"/>
                    <a:pt x="3446738" y="26486"/>
                    <a:pt x="3446738" y="59158"/>
                  </a:cubicBezTo>
                  <a:lnTo>
                    <a:pt x="3446738" y="354084"/>
                  </a:lnTo>
                  <a:cubicBezTo>
                    <a:pt x="3446738" y="369774"/>
                    <a:pt x="3440505" y="384821"/>
                    <a:pt x="3429411" y="395916"/>
                  </a:cubicBezTo>
                  <a:cubicBezTo>
                    <a:pt x="3418317" y="407010"/>
                    <a:pt x="3403269" y="413243"/>
                    <a:pt x="3387580" y="413243"/>
                  </a:cubicBezTo>
                  <a:lnTo>
                    <a:pt x="59158" y="413243"/>
                  </a:lnTo>
                  <a:cubicBezTo>
                    <a:pt x="26486" y="413243"/>
                    <a:pt x="0" y="386757"/>
                    <a:pt x="0" y="354084"/>
                  </a:cubicBezTo>
                  <a:lnTo>
                    <a:pt x="0" y="59158"/>
                  </a:lnTo>
                  <a:cubicBezTo>
                    <a:pt x="0" y="26486"/>
                    <a:pt x="26486" y="0"/>
                    <a:pt x="59158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1A02784B-D0F7-949B-0E73-BD2A47D52FE9}"/>
                </a:ext>
              </a:extLst>
            </p:cNvPr>
            <p:cNvSpPr txBox="1"/>
            <p:nvPr/>
          </p:nvSpPr>
          <p:spPr>
            <a:xfrm>
              <a:off x="0" y="-38100"/>
              <a:ext cx="3446738" cy="45134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EEC5EA56-2DC4-FBE7-4EFF-E756C54359FF}"/>
              </a:ext>
            </a:extLst>
          </p:cNvPr>
          <p:cNvGrpSpPr/>
          <p:nvPr/>
        </p:nvGrpSpPr>
        <p:grpSpPr>
          <a:xfrm>
            <a:off x="9146583" y="9285198"/>
            <a:ext cx="9141417" cy="992216"/>
            <a:chOff x="0" y="0"/>
            <a:chExt cx="2732126" cy="261324"/>
          </a:xfrm>
          <a:solidFill>
            <a:schemeClr val="accent1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33F38108-0842-6FB7-AFFD-2756C6E2939C}"/>
                </a:ext>
              </a:extLst>
            </p:cNvPr>
            <p:cNvSpPr/>
            <p:nvPr/>
          </p:nvSpPr>
          <p:spPr>
            <a:xfrm>
              <a:off x="0" y="0"/>
              <a:ext cx="2732126" cy="261324"/>
            </a:xfrm>
            <a:custGeom>
              <a:avLst/>
              <a:gdLst/>
              <a:ahLst/>
              <a:cxnLst/>
              <a:rect l="l" t="t" r="r" b="b"/>
              <a:pathLst>
                <a:path w="2732126" h="261324">
                  <a:moveTo>
                    <a:pt x="74631" y="0"/>
                  </a:moveTo>
                  <a:lnTo>
                    <a:pt x="2657494" y="0"/>
                  </a:lnTo>
                  <a:cubicBezTo>
                    <a:pt x="2677288" y="0"/>
                    <a:pt x="2696271" y="7863"/>
                    <a:pt x="2710267" y="21859"/>
                  </a:cubicBezTo>
                  <a:cubicBezTo>
                    <a:pt x="2724263" y="35855"/>
                    <a:pt x="2732126" y="54838"/>
                    <a:pt x="2732126" y="74631"/>
                  </a:cubicBezTo>
                  <a:lnTo>
                    <a:pt x="2732126" y="186693"/>
                  </a:lnTo>
                  <a:cubicBezTo>
                    <a:pt x="2732126" y="206486"/>
                    <a:pt x="2724263" y="225469"/>
                    <a:pt x="2710267" y="239465"/>
                  </a:cubicBezTo>
                  <a:cubicBezTo>
                    <a:pt x="2696271" y="253461"/>
                    <a:pt x="2677288" y="261324"/>
                    <a:pt x="2657494" y="261324"/>
                  </a:cubicBezTo>
                  <a:lnTo>
                    <a:pt x="74631" y="261324"/>
                  </a:lnTo>
                  <a:cubicBezTo>
                    <a:pt x="54838" y="261324"/>
                    <a:pt x="35855" y="253461"/>
                    <a:pt x="21859" y="239465"/>
                  </a:cubicBezTo>
                  <a:cubicBezTo>
                    <a:pt x="7863" y="225469"/>
                    <a:pt x="0" y="206486"/>
                    <a:pt x="0" y="186693"/>
                  </a:cubicBezTo>
                  <a:lnTo>
                    <a:pt x="0" y="74631"/>
                  </a:lnTo>
                  <a:cubicBezTo>
                    <a:pt x="0" y="54838"/>
                    <a:pt x="7863" y="35855"/>
                    <a:pt x="21859" y="21859"/>
                  </a:cubicBezTo>
                  <a:cubicBezTo>
                    <a:pt x="35855" y="7863"/>
                    <a:pt x="54838" y="0"/>
                    <a:pt x="74631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3458A0E8-56CC-AED7-DD25-E489BF0F91CC}"/>
                </a:ext>
              </a:extLst>
            </p:cNvPr>
            <p:cNvSpPr txBox="1"/>
            <p:nvPr/>
          </p:nvSpPr>
          <p:spPr>
            <a:xfrm>
              <a:off x="0" y="-38100"/>
              <a:ext cx="2732126" cy="29942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05965C3B-9E4D-2F68-C85A-671DE06CBEE9}"/>
              </a:ext>
            </a:extLst>
          </p:cNvPr>
          <p:cNvSpPr txBox="1"/>
          <p:nvPr/>
        </p:nvSpPr>
        <p:spPr>
          <a:xfrm>
            <a:off x="1066800" y="1316794"/>
            <a:ext cx="15678587" cy="2043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20"/>
              </a:lnSpc>
            </a:pPr>
            <a:r>
              <a:rPr lang="cs-CZ" sz="4400" b="1" dirty="0">
                <a:solidFill>
                  <a:srgbClr val="000000"/>
                </a:solidFill>
                <a:latin typeface="Poppins" panose="00000500000000000000" pitchFamily="2" charset="-18"/>
                <a:ea typeface="Aileron Bold"/>
                <a:cs typeface="Poppins" panose="00000500000000000000" pitchFamily="2" charset="-18"/>
                <a:sym typeface="Aileron Bold"/>
              </a:rPr>
              <a:t>Využívání zdravotní péče u lidí pobírajících </a:t>
            </a:r>
            <a:r>
              <a:rPr lang="cs-CZ" sz="4400" b="1" dirty="0" err="1">
                <a:solidFill>
                  <a:srgbClr val="000000"/>
                </a:solidFill>
                <a:latin typeface="Poppins" panose="00000500000000000000" pitchFamily="2" charset="-18"/>
                <a:ea typeface="Aileron Bold"/>
                <a:cs typeface="Poppins" panose="00000500000000000000" pitchFamily="2" charset="-18"/>
                <a:sym typeface="Aileron Bold"/>
              </a:rPr>
              <a:t>PnP</a:t>
            </a:r>
            <a:r>
              <a:rPr lang="cs-CZ" sz="4400" b="1" dirty="0">
                <a:solidFill>
                  <a:srgbClr val="000000"/>
                </a:solidFill>
                <a:latin typeface="Poppins" panose="00000500000000000000" pitchFamily="2" charset="-18"/>
                <a:ea typeface="Aileron Bold"/>
                <a:cs typeface="Poppins" panose="00000500000000000000" pitchFamily="2" charset="-18"/>
                <a:sym typeface="Aileron Bold"/>
              </a:rPr>
              <a:t> v roce 2024</a:t>
            </a:r>
            <a:endParaRPr lang="en-US" sz="4400" b="1" dirty="0">
              <a:solidFill>
                <a:srgbClr val="000000"/>
              </a:solidFill>
              <a:latin typeface="Poppins" panose="00000500000000000000" pitchFamily="2" charset="-18"/>
              <a:ea typeface="Aileron Bold"/>
              <a:cs typeface="Poppins" panose="00000500000000000000" pitchFamily="2" charset="-18"/>
              <a:sym typeface="Aileron Bold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9EABA4B6-F66C-FE64-75E2-5BAF1FE8FEB5}"/>
              </a:ext>
            </a:extLst>
          </p:cNvPr>
          <p:cNvSpPr txBox="1"/>
          <p:nvPr/>
        </p:nvSpPr>
        <p:spPr>
          <a:xfrm>
            <a:off x="1390213" y="3521053"/>
            <a:ext cx="9323116" cy="457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  <a:spcBef>
                <a:spcPct val="0"/>
              </a:spcBef>
            </a:pPr>
            <a:r>
              <a:rPr lang="en-US" sz="26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 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97A44D3D-5251-91A6-4799-F2A2F8CADEE0}"/>
              </a:ext>
            </a:extLst>
          </p:cNvPr>
          <p:cNvSpPr txBox="1"/>
          <p:nvPr/>
        </p:nvSpPr>
        <p:spPr>
          <a:xfrm>
            <a:off x="9408468" y="9366192"/>
            <a:ext cx="8045413" cy="83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031"/>
              </a:lnSpc>
              <a:spcBef>
                <a:spcPct val="0"/>
              </a:spcBef>
            </a:pP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Financováno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z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projektu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Zvýšení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efektivity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systému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sociálních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služeb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reg.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číslo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: CZ.03.02.02/00/22_004/0004236</a:t>
            </a:r>
          </a:p>
        </p:txBody>
      </p:sp>
      <p:pic>
        <p:nvPicPr>
          <p:cNvPr id="15" name="Obrázek 14" descr="Obsah obrázku snímek obrazovky, Písmo, Elektricky modrá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238FCD89-2080-52E1-6648-04F724102A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41" y="427000"/>
            <a:ext cx="2858401" cy="740015"/>
          </a:xfrm>
          <a:prstGeom prst="rect">
            <a:avLst/>
          </a:prstGeom>
        </p:spPr>
      </p:pic>
      <p:pic>
        <p:nvPicPr>
          <p:cNvPr id="19" name="Obrázek 18" descr="Obsah obrázku text, snímek obrazovky, Písm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3BEADFC3-6FC8-F886-F95C-6F633E2720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66700"/>
            <a:ext cx="2590800" cy="108279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1F7CB32-A418-3FA7-AA2E-4741E1918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099" y="3607060"/>
            <a:ext cx="9924101" cy="5452481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C45E0613-3A74-AEEF-05B4-97B1B211F2DB}"/>
              </a:ext>
            </a:extLst>
          </p:cNvPr>
          <p:cNvSpPr txBox="1"/>
          <p:nvPr/>
        </p:nvSpPr>
        <p:spPr>
          <a:xfrm>
            <a:off x="11665580" y="3614449"/>
            <a:ext cx="53340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sz="2800" dirty="0">
                <a:latin typeface="Arial" panose="020B0604020202020204" pitchFamily="34" charset="0"/>
              </a:rPr>
              <a:t>Nejčastěji využívané odbornosti jsou praktický lékař, neurologie a psychiatrie, kde významná část klientů měla 1–20 kontaktů ročně.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cs-CZ" altLang="cs-CZ" sz="28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sz="2800" dirty="0">
                <a:latin typeface="Arial" panose="020B0604020202020204" pitchFamily="34" charset="0"/>
              </a:rPr>
              <a:t>Intenzivnější péči (21+ kontaktů) nejčastěji využívají u sester domácí zdravotní péče a sociálních služeb (nicméně tvoří menší část celkové populace </a:t>
            </a:r>
            <a:r>
              <a:rPr lang="cs-CZ" altLang="cs-CZ" sz="2800" dirty="0" err="1">
                <a:latin typeface="Arial" panose="020B0604020202020204" pitchFamily="34" charset="0"/>
              </a:rPr>
              <a:t>PnP</a:t>
            </a:r>
            <a:r>
              <a:rPr lang="cs-CZ" altLang="cs-CZ" sz="2800" dirty="0">
                <a:latin typeface="Arial" panose="020B0604020202020204" pitchFamily="34" charset="0"/>
              </a:rPr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3989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721774"/>
            <a:ext cx="16306800" cy="1569030"/>
            <a:chOff x="0" y="0"/>
            <a:chExt cx="3446738" cy="41324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3446738" cy="413243"/>
            </a:xfrm>
            <a:custGeom>
              <a:avLst/>
              <a:gdLst/>
              <a:ahLst/>
              <a:cxnLst/>
              <a:rect l="l" t="t" r="r" b="b"/>
              <a:pathLst>
                <a:path w="3446738" h="413243">
                  <a:moveTo>
                    <a:pt x="59158" y="0"/>
                  </a:moveTo>
                  <a:lnTo>
                    <a:pt x="3387580" y="0"/>
                  </a:lnTo>
                  <a:cubicBezTo>
                    <a:pt x="3420252" y="0"/>
                    <a:pt x="3446738" y="26486"/>
                    <a:pt x="3446738" y="59158"/>
                  </a:cubicBezTo>
                  <a:lnTo>
                    <a:pt x="3446738" y="354084"/>
                  </a:lnTo>
                  <a:cubicBezTo>
                    <a:pt x="3446738" y="369774"/>
                    <a:pt x="3440505" y="384821"/>
                    <a:pt x="3429411" y="395916"/>
                  </a:cubicBezTo>
                  <a:cubicBezTo>
                    <a:pt x="3418317" y="407010"/>
                    <a:pt x="3403269" y="413243"/>
                    <a:pt x="3387580" y="413243"/>
                  </a:cubicBezTo>
                  <a:lnTo>
                    <a:pt x="59158" y="413243"/>
                  </a:lnTo>
                  <a:cubicBezTo>
                    <a:pt x="26486" y="413243"/>
                    <a:pt x="0" y="386757"/>
                    <a:pt x="0" y="354084"/>
                  </a:cubicBezTo>
                  <a:lnTo>
                    <a:pt x="0" y="59158"/>
                  </a:lnTo>
                  <a:cubicBezTo>
                    <a:pt x="0" y="26486"/>
                    <a:pt x="26486" y="0"/>
                    <a:pt x="59158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446738" cy="45134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146583" y="9285198"/>
            <a:ext cx="9141417" cy="992216"/>
            <a:chOff x="0" y="0"/>
            <a:chExt cx="2732126" cy="261324"/>
          </a:xfrm>
          <a:solidFill>
            <a:schemeClr val="accent1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2732126" cy="261324"/>
            </a:xfrm>
            <a:custGeom>
              <a:avLst/>
              <a:gdLst/>
              <a:ahLst/>
              <a:cxnLst/>
              <a:rect l="l" t="t" r="r" b="b"/>
              <a:pathLst>
                <a:path w="2732126" h="261324">
                  <a:moveTo>
                    <a:pt x="74631" y="0"/>
                  </a:moveTo>
                  <a:lnTo>
                    <a:pt x="2657494" y="0"/>
                  </a:lnTo>
                  <a:cubicBezTo>
                    <a:pt x="2677288" y="0"/>
                    <a:pt x="2696271" y="7863"/>
                    <a:pt x="2710267" y="21859"/>
                  </a:cubicBezTo>
                  <a:cubicBezTo>
                    <a:pt x="2724263" y="35855"/>
                    <a:pt x="2732126" y="54838"/>
                    <a:pt x="2732126" y="74631"/>
                  </a:cubicBezTo>
                  <a:lnTo>
                    <a:pt x="2732126" y="186693"/>
                  </a:lnTo>
                  <a:cubicBezTo>
                    <a:pt x="2732126" y="206486"/>
                    <a:pt x="2724263" y="225469"/>
                    <a:pt x="2710267" y="239465"/>
                  </a:cubicBezTo>
                  <a:cubicBezTo>
                    <a:pt x="2696271" y="253461"/>
                    <a:pt x="2677288" y="261324"/>
                    <a:pt x="2657494" y="261324"/>
                  </a:cubicBezTo>
                  <a:lnTo>
                    <a:pt x="74631" y="261324"/>
                  </a:lnTo>
                  <a:cubicBezTo>
                    <a:pt x="54838" y="261324"/>
                    <a:pt x="35855" y="253461"/>
                    <a:pt x="21859" y="239465"/>
                  </a:cubicBezTo>
                  <a:cubicBezTo>
                    <a:pt x="7863" y="225469"/>
                    <a:pt x="0" y="206486"/>
                    <a:pt x="0" y="186693"/>
                  </a:cubicBezTo>
                  <a:lnTo>
                    <a:pt x="0" y="74631"/>
                  </a:lnTo>
                  <a:cubicBezTo>
                    <a:pt x="0" y="54838"/>
                    <a:pt x="7863" y="35855"/>
                    <a:pt x="21859" y="21859"/>
                  </a:cubicBezTo>
                  <a:cubicBezTo>
                    <a:pt x="35855" y="7863"/>
                    <a:pt x="54838" y="0"/>
                    <a:pt x="74631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732126" cy="29942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390213" y="1948645"/>
            <a:ext cx="8051835" cy="1001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20"/>
              </a:lnSpc>
            </a:pPr>
            <a:r>
              <a:rPr lang="cs-CZ" sz="5400" b="1" dirty="0">
                <a:solidFill>
                  <a:srgbClr val="000000"/>
                </a:solidFill>
                <a:latin typeface="Poppins" panose="00000500000000000000" pitchFamily="2" charset="-18"/>
                <a:ea typeface="Aileron Bold"/>
                <a:cs typeface="Poppins" panose="00000500000000000000" pitchFamily="2" charset="-18"/>
                <a:sym typeface="Aileron Bold"/>
              </a:rPr>
              <a:t>O projektu SZ DATA</a:t>
            </a:r>
            <a:endParaRPr lang="en-US" sz="5400" b="1" dirty="0">
              <a:solidFill>
                <a:srgbClr val="000000"/>
              </a:solidFill>
              <a:latin typeface="Poppins" panose="00000500000000000000" pitchFamily="2" charset="-18"/>
              <a:ea typeface="Aileron Bold"/>
              <a:cs typeface="Poppins" panose="00000500000000000000" pitchFamily="2" charset="-18"/>
              <a:sym typeface="Aileron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90212" y="3521053"/>
            <a:ext cx="15145187" cy="5170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cs-CZ" sz="2400" b="1" dirty="0"/>
              <a:t>Kontext a výzvy</a:t>
            </a:r>
          </a:p>
          <a:p>
            <a:r>
              <a:rPr lang="cs-CZ" sz="2400" dirty="0"/>
              <a:t>Česká republika čelí demografickým změnám: </a:t>
            </a:r>
            <a:r>
              <a:rPr lang="cs-CZ" sz="2400" b="1" dirty="0"/>
              <a:t>stárnutí populace</a:t>
            </a:r>
            <a:r>
              <a:rPr lang="cs-CZ" sz="2400" dirty="0"/>
              <a:t>, proměna domácností, rostoucí nároky na péči.</a:t>
            </a:r>
          </a:p>
          <a:p>
            <a:r>
              <a:rPr lang="cs-CZ" sz="2400" dirty="0"/>
              <a:t>Sociální a zdravotní služby jsou </a:t>
            </a:r>
            <a:r>
              <a:rPr lang="cs-CZ" sz="2400" b="1" dirty="0"/>
              <a:t>úzce propojené</a:t>
            </a:r>
            <a:r>
              <a:rPr lang="cs-CZ" sz="2400" dirty="0"/>
              <a:t>, ale dosud fungují odděleně.</a:t>
            </a:r>
          </a:p>
          <a:p>
            <a:r>
              <a:rPr lang="cs-CZ" sz="2400" dirty="0"/>
              <a:t>Chybí </a:t>
            </a:r>
            <a:r>
              <a:rPr lang="cs-CZ" sz="2400" b="1" dirty="0"/>
              <a:t>integrovaný přístup</a:t>
            </a:r>
            <a:r>
              <a:rPr lang="cs-CZ" sz="2400" dirty="0"/>
              <a:t>, koordinace a sdílení dat mezi resorty.</a:t>
            </a:r>
          </a:p>
          <a:p>
            <a:endParaRPr lang="cs-CZ" sz="2400" dirty="0"/>
          </a:p>
          <a:p>
            <a:r>
              <a:rPr lang="cs-CZ" sz="2400" b="1" dirty="0"/>
              <a:t>Projekt SZ DATA (2024–2027)  </a:t>
            </a:r>
            <a:r>
              <a:rPr lang="cs-CZ" sz="2400" dirty="0"/>
              <a:t>Společný projekt MPSV a MZ pro </a:t>
            </a:r>
            <a:r>
              <a:rPr lang="cs-CZ" sz="2400" b="1" dirty="0"/>
              <a:t>výměnu, zpracování a sdílení dat</a:t>
            </a:r>
            <a:r>
              <a:rPr lang="cs-CZ" sz="2400" dirty="0"/>
              <a:t>. Vytvoření </a:t>
            </a:r>
            <a:r>
              <a:rPr lang="cs-CZ" sz="2400" b="1" dirty="0"/>
              <a:t>meziresortního metodického centra</a:t>
            </a:r>
            <a:r>
              <a:rPr lang="cs-CZ" sz="2400" dirty="0"/>
              <a:t>, pilotní analýzy (např. dlouhodobá péče, invalidita, paliativní péče).</a:t>
            </a:r>
          </a:p>
          <a:p>
            <a:r>
              <a:rPr lang="cs-CZ" sz="2400" b="1" dirty="0"/>
              <a:t>Další cíle projektu</a:t>
            </a:r>
          </a:p>
          <a:p>
            <a:r>
              <a:rPr lang="cs-CZ" sz="2400" dirty="0"/>
              <a:t>Vytvořit </a:t>
            </a:r>
            <a:r>
              <a:rPr lang="cs-CZ" sz="2400" b="1" dirty="0"/>
              <a:t>moderní systém pro sledování a vyhodnocování dat</a:t>
            </a:r>
            <a:r>
              <a:rPr lang="cs-CZ" sz="2400" dirty="0"/>
              <a:t> ze sociální a zdravotní oblasti.</a:t>
            </a:r>
          </a:p>
          <a:p>
            <a:r>
              <a:rPr lang="cs-CZ" sz="2400" dirty="0"/>
              <a:t>Podpořit </a:t>
            </a:r>
            <a:r>
              <a:rPr lang="cs-CZ" sz="2400" b="1" dirty="0"/>
              <a:t>strategické plánování</a:t>
            </a:r>
            <a:r>
              <a:rPr lang="cs-CZ" sz="2400" dirty="0"/>
              <a:t>, </a:t>
            </a:r>
            <a:r>
              <a:rPr lang="cs-CZ" sz="2400" b="1" dirty="0"/>
              <a:t>meziresortní spolupráci</a:t>
            </a:r>
            <a:r>
              <a:rPr lang="cs-CZ" sz="2400" dirty="0"/>
              <a:t> a </a:t>
            </a:r>
            <a:r>
              <a:rPr lang="cs-CZ" sz="2400" b="1" dirty="0"/>
              <a:t>efektivní rozhodování</a:t>
            </a:r>
            <a:r>
              <a:rPr lang="cs-CZ" sz="2400" dirty="0"/>
              <a:t> na základě dat.</a:t>
            </a:r>
          </a:p>
          <a:p>
            <a:r>
              <a:rPr lang="cs-CZ" sz="2400" b="1" dirty="0"/>
              <a:t> Realizace</a:t>
            </a:r>
          </a:p>
          <a:p>
            <a:r>
              <a:rPr lang="cs-CZ" sz="2400" b="1" dirty="0"/>
              <a:t>Realizátor:</a:t>
            </a:r>
            <a:r>
              <a:rPr lang="cs-CZ" sz="2400" dirty="0"/>
              <a:t> Ministerstvo práce a sociálních věcí ČR</a:t>
            </a:r>
          </a:p>
          <a:p>
            <a:r>
              <a:rPr lang="cs-CZ" sz="2400" b="1" dirty="0"/>
              <a:t>Partner:</a:t>
            </a:r>
            <a:r>
              <a:rPr lang="cs-CZ" sz="2400" dirty="0"/>
              <a:t> Ústav zdravotnických informací a statistiky ČR</a:t>
            </a:r>
          </a:p>
          <a:p>
            <a:r>
              <a:rPr lang="cs-CZ" sz="2400" b="1" dirty="0"/>
              <a:t>Období realizace:</a:t>
            </a:r>
            <a:r>
              <a:rPr lang="cs-CZ" sz="2400" dirty="0"/>
              <a:t> 1. 7. 2024 – 31. 12. 2027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0DD59174-23B4-DE27-3C8D-1ECDCFBC8D6B}"/>
              </a:ext>
            </a:extLst>
          </p:cNvPr>
          <p:cNvSpPr txBox="1"/>
          <p:nvPr/>
        </p:nvSpPr>
        <p:spPr>
          <a:xfrm>
            <a:off x="9408468" y="9366192"/>
            <a:ext cx="8045413" cy="83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031"/>
              </a:lnSpc>
              <a:spcBef>
                <a:spcPct val="0"/>
              </a:spcBef>
            </a:pP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Financováno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z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projektu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Zvýšení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efektivity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systému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sociálních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služeb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reg.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číslo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: CZ.03.02.02/00/22_004/0004236</a:t>
            </a:r>
          </a:p>
        </p:txBody>
      </p:sp>
      <p:pic>
        <p:nvPicPr>
          <p:cNvPr id="15" name="Obrázek 14" descr="Obsah obrázku snímek obrazovky, Písmo, Elektricky modrá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AACD84B6-C960-F2CC-D188-05DDDA5788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41" y="427000"/>
            <a:ext cx="2858401" cy="740015"/>
          </a:xfrm>
          <a:prstGeom prst="rect">
            <a:avLst/>
          </a:prstGeom>
        </p:spPr>
      </p:pic>
      <p:pic>
        <p:nvPicPr>
          <p:cNvPr id="19" name="Obrázek 18" descr="Obsah obrázku text, snímek obrazovky, Písm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2D246BE0-68B9-913E-F660-1DE8E62DDA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66700"/>
            <a:ext cx="2590800" cy="108279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34129-C946-634B-420B-88B0B0253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78B7052-DBD1-5D94-C5FE-61E5E5BFA3E8}"/>
              </a:ext>
            </a:extLst>
          </p:cNvPr>
          <p:cNvGrpSpPr/>
          <p:nvPr/>
        </p:nvGrpSpPr>
        <p:grpSpPr>
          <a:xfrm>
            <a:off x="0" y="1721774"/>
            <a:ext cx="17068800" cy="1569030"/>
            <a:chOff x="0" y="0"/>
            <a:chExt cx="3446738" cy="41324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C0C41C2-F64A-7FAE-356B-0CCB23EAABD7}"/>
                </a:ext>
              </a:extLst>
            </p:cNvPr>
            <p:cNvSpPr/>
            <p:nvPr/>
          </p:nvSpPr>
          <p:spPr>
            <a:xfrm>
              <a:off x="0" y="0"/>
              <a:ext cx="3446738" cy="413243"/>
            </a:xfrm>
            <a:custGeom>
              <a:avLst/>
              <a:gdLst/>
              <a:ahLst/>
              <a:cxnLst/>
              <a:rect l="l" t="t" r="r" b="b"/>
              <a:pathLst>
                <a:path w="3446738" h="413243">
                  <a:moveTo>
                    <a:pt x="59158" y="0"/>
                  </a:moveTo>
                  <a:lnTo>
                    <a:pt x="3387580" y="0"/>
                  </a:lnTo>
                  <a:cubicBezTo>
                    <a:pt x="3420252" y="0"/>
                    <a:pt x="3446738" y="26486"/>
                    <a:pt x="3446738" y="59158"/>
                  </a:cubicBezTo>
                  <a:lnTo>
                    <a:pt x="3446738" y="354084"/>
                  </a:lnTo>
                  <a:cubicBezTo>
                    <a:pt x="3446738" y="369774"/>
                    <a:pt x="3440505" y="384821"/>
                    <a:pt x="3429411" y="395916"/>
                  </a:cubicBezTo>
                  <a:cubicBezTo>
                    <a:pt x="3418317" y="407010"/>
                    <a:pt x="3403269" y="413243"/>
                    <a:pt x="3387580" y="413243"/>
                  </a:cubicBezTo>
                  <a:lnTo>
                    <a:pt x="59158" y="413243"/>
                  </a:lnTo>
                  <a:cubicBezTo>
                    <a:pt x="26486" y="413243"/>
                    <a:pt x="0" y="386757"/>
                    <a:pt x="0" y="354084"/>
                  </a:cubicBezTo>
                  <a:lnTo>
                    <a:pt x="0" y="59158"/>
                  </a:lnTo>
                  <a:cubicBezTo>
                    <a:pt x="0" y="26486"/>
                    <a:pt x="26486" y="0"/>
                    <a:pt x="59158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BA32FE1-BCF3-E2A5-3E0D-9946D5258791}"/>
                </a:ext>
              </a:extLst>
            </p:cNvPr>
            <p:cNvSpPr txBox="1"/>
            <p:nvPr/>
          </p:nvSpPr>
          <p:spPr>
            <a:xfrm>
              <a:off x="0" y="-38100"/>
              <a:ext cx="3446738" cy="45134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80A9F11C-47CA-59B1-5666-07AE0440C56C}"/>
              </a:ext>
            </a:extLst>
          </p:cNvPr>
          <p:cNvGrpSpPr/>
          <p:nvPr/>
        </p:nvGrpSpPr>
        <p:grpSpPr>
          <a:xfrm>
            <a:off x="9146583" y="9285198"/>
            <a:ext cx="9141417" cy="992216"/>
            <a:chOff x="0" y="0"/>
            <a:chExt cx="2732126" cy="261324"/>
          </a:xfrm>
          <a:solidFill>
            <a:schemeClr val="accent1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6750D6F-53E7-4AE4-AA79-BD5F76378CF0}"/>
                </a:ext>
              </a:extLst>
            </p:cNvPr>
            <p:cNvSpPr/>
            <p:nvPr/>
          </p:nvSpPr>
          <p:spPr>
            <a:xfrm>
              <a:off x="0" y="0"/>
              <a:ext cx="2732126" cy="261324"/>
            </a:xfrm>
            <a:custGeom>
              <a:avLst/>
              <a:gdLst/>
              <a:ahLst/>
              <a:cxnLst/>
              <a:rect l="l" t="t" r="r" b="b"/>
              <a:pathLst>
                <a:path w="2732126" h="261324">
                  <a:moveTo>
                    <a:pt x="74631" y="0"/>
                  </a:moveTo>
                  <a:lnTo>
                    <a:pt x="2657494" y="0"/>
                  </a:lnTo>
                  <a:cubicBezTo>
                    <a:pt x="2677288" y="0"/>
                    <a:pt x="2696271" y="7863"/>
                    <a:pt x="2710267" y="21859"/>
                  </a:cubicBezTo>
                  <a:cubicBezTo>
                    <a:pt x="2724263" y="35855"/>
                    <a:pt x="2732126" y="54838"/>
                    <a:pt x="2732126" y="74631"/>
                  </a:cubicBezTo>
                  <a:lnTo>
                    <a:pt x="2732126" y="186693"/>
                  </a:lnTo>
                  <a:cubicBezTo>
                    <a:pt x="2732126" y="206486"/>
                    <a:pt x="2724263" y="225469"/>
                    <a:pt x="2710267" y="239465"/>
                  </a:cubicBezTo>
                  <a:cubicBezTo>
                    <a:pt x="2696271" y="253461"/>
                    <a:pt x="2677288" y="261324"/>
                    <a:pt x="2657494" y="261324"/>
                  </a:cubicBezTo>
                  <a:lnTo>
                    <a:pt x="74631" y="261324"/>
                  </a:lnTo>
                  <a:cubicBezTo>
                    <a:pt x="54838" y="261324"/>
                    <a:pt x="35855" y="253461"/>
                    <a:pt x="21859" y="239465"/>
                  </a:cubicBezTo>
                  <a:cubicBezTo>
                    <a:pt x="7863" y="225469"/>
                    <a:pt x="0" y="206486"/>
                    <a:pt x="0" y="186693"/>
                  </a:cubicBezTo>
                  <a:lnTo>
                    <a:pt x="0" y="74631"/>
                  </a:lnTo>
                  <a:cubicBezTo>
                    <a:pt x="0" y="54838"/>
                    <a:pt x="7863" y="35855"/>
                    <a:pt x="21859" y="21859"/>
                  </a:cubicBezTo>
                  <a:cubicBezTo>
                    <a:pt x="35855" y="7863"/>
                    <a:pt x="54838" y="0"/>
                    <a:pt x="74631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D7FCE866-7F21-2631-B843-1AA3268FE20E}"/>
                </a:ext>
              </a:extLst>
            </p:cNvPr>
            <p:cNvSpPr txBox="1"/>
            <p:nvPr/>
          </p:nvSpPr>
          <p:spPr>
            <a:xfrm>
              <a:off x="0" y="-38100"/>
              <a:ext cx="2732126" cy="29942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9412FB3B-BA26-4A0B-339B-2220226EECC4}"/>
              </a:ext>
            </a:extLst>
          </p:cNvPr>
          <p:cNvSpPr txBox="1"/>
          <p:nvPr/>
        </p:nvSpPr>
        <p:spPr>
          <a:xfrm>
            <a:off x="1390213" y="1948645"/>
            <a:ext cx="11182787" cy="1001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20"/>
              </a:lnSpc>
            </a:pPr>
            <a:r>
              <a:rPr lang="cs-CZ" sz="5400" b="1" dirty="0">
                <a:solidFill>
                  <a:srgbClr val="000000"/>
                </a:solidFill>
                <a:latin typeface="Poppins" panose="00000500000000000000" pitchFamily="2" charset="-18"/>
                <a:ea typeface="Aileron Bold"/>
                <a:cs typeface="Poppins" panose="00000500000000000000" pitchFamily="2" charset="-18"/>
                <a:sym typeface="Aileron Bold"/>
              </a:rPr>
              <a:t>Hospitalizace a výjezdy ZZS</a:t>
            </a:r>
            <a:endParaRPr lang="en-US" sz="5400" b="1" dirty="0">
              <a:solidFill>
                <a:srgbClr val="000000"/>
              </a:solidFill>
              <a:latin typeface="Poppins" panose="00000500000000000000" pitchFamily="2" charset="-18"/>
              <a:ea typeface="Aileron Bold"/>
              <a:cs typeface="Poppins" panose="00000500000000000000" pitchFamily="2" charset="-18"/>
              <a:sym typeface="Aileron Bold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8A0D88BA-B93F-0950-1714-ADDF40BE5C21}"/>
              </a:ext>
            </a:extLst>
          </p:cNvPr>
          <p:cNvSpPr txBox="1"/>
          <p:nvPr/>
        </p:nvSpPr>
        <p:spPr>
          <a:xfrm>
            <a:off x="1390213" y="3521053"/>
            <a:ext cx="9323116" cy="439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  <a:spcBef>
                <a:spcPct val="0"/>
              </a:spcBef>
            </a:pPr>
            <a:r>
              <a:rPr lang="en-US" sz="26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8EB601CC-07BF-3B50-CBD0-857C366E3DBA}"/>
              </a:ext>
            </a:extLst>
          </p:cNvPr>
          <p:cNvSpPr txBox="1"/>
          <p:nvPr/>
        </p:nvSpPr>
        <p:spPr>
          <a:xfrm>
            <a:off x="9408468" y="9366192"/>
            <a:ext cx="8045413" cy="83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031"/>
              </a:lnSpc>
              <a:spcBef>
                <a:spcPct val="0"/>
              </a:spcBef>
            </a:pP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Financováno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z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projektu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Zvýšení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efektivity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systému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sociálních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služeb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reg.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číslo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: CZ.03.02.02/00/22_004/0004236</a:t>
            </a:r>
          </a:p>
        </p:txBody>
      </p:sp>
      <p:pic>
        <p:nvPicPr>
          <p:cNvPr id="15" name="Obrázek 14" descr="Obsah obrázku snímek obrazovky, Písmo, Elektricky modrá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54DB2171-569F-234D-93AF-4A9CE7DC4C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41" y="427000"/>
            <a:ext cx="2858401" cy="740015"/>
          </a:xfrm>
          <a:prstGeom prst="rect">
            <a:avLst/>
          </a:prstGeom>
        </p:spPr>
      </p:pic>
      <p:pic>
        <p:nvPicPr>
          <p:cNvPr id="19" name="Obrázek 18" descr="Obsah obrázku text, snímek obrazovky, Písm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FA899387-5805-F40B-E410-88322DD03B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66700"/>
            <a:ext cx="2590800" cy="108279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B027288-7200-EAEB-76EF-2564FF516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937346"/>
            <a:ext cx="9993696" cy="4862845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53AC44DD-F5F3-DD20-EF66-947C3978D435}"/>
              </a:ext>
            </a:extLst>
          </p:cNvPr>
          <p:cNvSpPr txBox="1"/>
          <p:nvPr/>
        </p:nvSpPr>
        <p:spPr>
          <a:xfrm>
            <a:off x="12344400" y="3960661"/>
            <a:ext cx="47244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err="1"/>
              <a:t>Většina</a:t>
            </a:r>
            <a:r>
              <a:rPr lang="en-GB" sz="2800" dirty="0"/>
              <a:t> </a:t>
            </a:r>
            <a:r>
              <a:rPr lang="en-GB" sz="2800" dirty="0" err="1"/>
              <a:t>nemá</a:t>
            </a:r>
            <a:r>
              <a:rPr lang="en-GB" sz="2800" dirty="0"/>
              <a:t> </a:t>
            </a:r>
            <a:r>
              <a:rPr lang="en-GB" sz="2800" dirty="0" err="1"/>
              <a:t>žádné</a:t>
            </a:r>
            <a:r>
              <a:rPr lang="en-GB" sz="2800" dirty="0"/>
              <a:t> </a:t>
            </a:r>
            <a:r>
              <a:rPr lang="en-GB" sz="2800" dirty="0" err="1"/>
              <a:t>hospitalizace</a:t>
            </a:r>
            <a:r>
              <a:rPr lang="en-GB" sz="2800" dirty="0"/>
              <a:t> ani </a:t>
            </a:r>
            <a:r>
              <a:rPr lang="en-GB" sz="2800" dirty="0" err="1"/>
              <a:t>výjezdy</a:t>
            </a:r>
            <a:r>
              <a:rPr lang="en-GB" sz="2800" dirty="0"/>
              <a:t> ZZS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err="1"/>
              <a:t>Akutní</a:t>
            </a:r>
            <a:r>
              <a:rPr lang="en-GB" sz="2800" dirty="0"/>
              <a:t> </a:t>
            </a:r>
            <a:r>
              <a:rPr lang="en-GB" sz="2800" dirty="0" err="1"/>
              <a:t>lůžková</a:t>
            </a:r>
            <a:r>
              <a:rPr lang="en-GB" sz="2800" dirty="0"/>
              <a:t> </a:t>
            </a:r>
            <a:r>
              <a:rPr lang="en-GB" sz="2800" dirty="0" err="1"/>
              <a:t>péče</a:t>
            </a:r>
            <a:r>
              <a:rPr lang="en-GB" sz="2800" dirty="0"/>
              <a:t> a </a:t>
            </a:r>
            <a:r>
              <a:rPr lang="en-GB" sz="2800" dirty="0" err="1"/>
              <a:t>výjezdy</a:t>
            </a:r>
            <a:r>
              <a:rPr lang="en-GB" sz="2800" dirty="0"/>
              <a:t> ZZS </a:t>
            </a:r>
            <a:r>
              <a:rPr lang="en-GB" sz="2800" dirty="0" err="1"/>
              <a:t>jsou</a:t>
            </a:r>
            <a:r>
              <a:rPr lang="en-GB" sz="2800" dirty="0"/>
              <a:t> </a:t>
            </a:r>
            <a:r>
              <a:rPr lang="en-GB" sz="2800" dirty="0" err="1"/>
              <a:t>nejčastější</a:t>
            </a:r>
            <a:r>
              <a:rPr lang="en-GB" sz="2800" dirty="0"/>
              <a:t> </a:t>
            </a:r>
            <a:r>
              <a:rPr lang="en-GB" sz="2800" dirty="0" err="1"/>
              <a:t>formy</a:t>
            </a:r>
            <a:r>
              <a:rPr lang="en-GB" sz="2800" dirty="0"/>
              <a:t> </a:t>
            </a:r>
            <a:r>
              <a:rPr lang="en-GB" sz="2800" dirty="0" err="1"/>
              <a:t>kontaktu</a:t>
            </a:r>
            <a:r>
              <a:rPr lang="en-GB" sz="2800" dirty="0"/>
              <a:t> se </a:t>
            </a:r>
            <a:r>
              <a:rPr lang="en-GB" sz="2800" dirty="0" err="1"/>
              <a:t>systémem</a:t>
            </a:r>
            <a:r>
              <a:rPr lang="en-GB" sz="2800" dirty="0"/>
              <a:t>, </a:t>
            </a:r>
            <a:r>
              <a:rPr lang="en-GB" sz="2800" dirty="0" err="1"/>
              <a:t>většina</a:t>
            </a:r>
            <a:r>
              <a:rPr lang="en-GB" sz="2800" dirty="0"/>
              <a:t> 1–5 </a:t>
            </a:r>
            <a:r>
              <a:rPr lang="en-GB" sz="2800" dirty="0" err="1"/>
              <a:t>kontaktů</a:t>
            </a:r>
            <a:r>
              <a:rPr lang="en-GB" sz="2800" dirty="0"/>
              <a:t> </a:t>
            </a:r>
            <a:r>
              <a:rPr lang="en-GB" sz="2800" dirty="0" err="1"/>
              <a:t>ročně</a:t>
            </a:r>
            <a:r>
              <a:rPr lang="en-GB" sz="28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err="1"/>
              <a:t>Intenzivní</a:t>
            </a:r>
            <a:r>
              <a:rPr lang="en-GB" sz="2800" dirty="0"/>
              <a:t> </a:t>
            </a:r>
            <a:r>
              <a:rPr lang="en-GB" sz="2800" dirty="0" err="1"/>
              <a:t>péče</a:t>
            </a:r>
            <a:r>
              <a:rPr lang="en-GB" sz="2800" dirty="0"/>
              <a:t> (6+ </a:t>
            </a:r>
            <a:r>
              <a:rPr lang="en-GB" sz="2800" dirty="0" err="1"/>
              <a:t>kontaktů</a:t>
            </a:r>
            <a:r>
              <a:rPr lang="en-GB" sz="2800" dirty="0"/>
              <a:t>) se </a:t>
            </a:r>
            <a:r>
              <a:rPr lang="en-GB" sz="2800" dirty="0" err="1"/>
              <a:t>jen</a:t>
            </a:r>
            <a:r>
              <a:rPr lang="en-GB" sz="2800" dirty="0"/>
              <a:t> </a:t>
            </a:r>
            <a:r>
              <a:rPr lang="en-GB" sz="2800" dirty="0" err="1"/>
              <a:t>malé</a:t>
            </a:r>
            <a:r>
              <a:rPr lang="en-GB" sz="2800" dirty="0"/>
              <a:t> </a:t>
            </a:r>
            <a:r>
              <a:rPr lang="en-GB" sz="2800" dirty="0" err="1"/>
              <a:t>části</a:t>
            </a:r>
            <a:r>
              <a:rPr lang="en-GB" sz="2800" dirty="0"/>
              <a:t> </a:t>
            </a:r>
            <a:r>
              <a:rPr lang="en-GB" sz="2800" dirty="0" err="1"/>
              <a:t>osob</a:t>
            </a:r>
            <a:r>
              <a:rPr lang="en-GB" sz="2800" dirty="0"/>
              <a:t>, </a:t>
            </a:r>
            <a:r>
              <a:rPr lang="en-GB" sz="2800" dirty="0" err="1"/>
              <a:t>zejména</a:t>
            </a:r>
            <a:r>
              <a:rPr lang="en-GB" sz="2800" dirty="0"/>
              <a:t> u </a:t>
            </a:r>
            <a:r>
              <a:rPr lang="en-GB" sz="2800" dirty="0" err="1"/>
              <a:t>následné</a:t>
            </a:r>
            <a:r>
              <a:rPr lang="en-GB" sz="2800" dirty="0"/>
              <a:t>/LDN </a:t>
            </a:r>
            <a:r>
              <a:rPr lang="en-GB" sz="2800" dirty="0" err="1"/>
              <a:t>péče</a:t>
            </a:r>
            <a:r>
              <a:rPr lang="en-GB" sz="2800" dirty="0"/>
              <a:t> a u </a:t>
            </a:r>
            <a:r>
              <a:rPr lang="en-GB" sz="2800" dirty="0" err="1"/>
              <a:t>výjezdů</a:t>
            </a:r>
            <a:r>
              <a:rPr lang="en-GB" sz="2800" dirty="0"/>
              <a:t> ZZS </a:t>
            </a:r>
            <a:r>
              <a:rPr lang="en-GB" sz="2800" dirty="0" err="1"/>
              <a:t>zakončených</a:t>
            </a:r>
            <a:r>
              <a:rPr lang="en-GB" sz="2800" dirty="0"/>
              <a:t> </a:t>
            </a:r>
            <a:r>
              <a:rPr lang="en-GB" sz="2800" dirty="0" err="1"/>
              <a:t>hospitalizací</a:t>
            </a:r>
            <a:r>
              <a:rPr lang="en-GB" sz="2800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8072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E1DA7-02CE-553F-7EDF-1010BD335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C685B7C-5000-97B2-A9E9-80A8F4136FF0}"/>
              </a:ext>
            </a:extLst>
          </p:cNvPr>
          <p:cNvGrpSpPr/>
          <p:nvPr/>
        </p:nvGrpSpPr>
        <p:grpSpPr>
          <a:xfrm>
            <a:off x="0" y="1721774"/>
            <a:ext cx="15087600" cy="1569030"/>
            <a:chOff x="0" y="0"/>
            <a:chExt cx="3446738" cy="41324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C9339A0-DA8F-0B1F-4BB0-49E5E9460A65}"/>
                </a:ext>
              </a:extLst>
            </p:cNvPr>
            <p:cNvSpPr/>
            <p:nvPr/>
          </p:nvSpPr>
          <p:spPr>
            <a:xfrm>
              <a:off x="0" y="0"/>
              <a:ext cx="3446738" cy="413243"/>
            </a:xfrm>
            <a:custGeom>
              <a:avLst/>
              <a:gdLst/>
              <a:ahLst/>
              <a:cxnLst/>
              <a:rect l="l" t="t" r="r" b="b"/>
              <a:pathLst>
                <a:path w="3446738" h="413243">
                  <a:moveTo>
                    <a:pt x="59158" y="0"/>
                  </a:moveTo>
                  <a:lnTo>
                    <a:pt x="3387580" y="0"/>
                  </a:lnTo>
                  <a:cubicBezTo>
                    <a:pt x="3420252" y="0"/>
                    <a:pt x="3446738" y="26486"/>
                    <a:pt x="3446738" y="59158"/>
                  </a:cubicBezTo>
                  <a:lnTo>
                    <a:pt x="3446738" y="354084"/>
                  </a:lnTo>
                  <a:cubicBezTo>
                    <a:pt x="3446738" y="369774"/>
                    <a:pt x="3440505" y="384821"/>
                    <a:pt x="3429411" y="395916"/>
                  </a:cubicBezTo>
                  <a:cubicBezTo>
                    <a:pt x="3418317" y="407010"/>
                    <a:pt x="3403269" y="413243"/>
                    <a:pt x="3387580" y="413243"/>
                  </a:cubicBezTo>
                  <a:lnTo>
                    <a:pt x="59158" y="413243"/>
                  </a:lnTo>
                  <a:cubicBezTo>
                    <a:pt x="26486" y="413243"/>
                    <a:pt x="0" y="386757"/>
                    <a:pt x="0" y="354084"/>
                  </a:cubicBezTo>
                  <a:lnTo>
                    <a:pt x="0" y="59158"/>
                  </a:lnTo>
                  <a:cubicBezTo>
                    <a:pt x="0" y="26486"/>
                    <a:pt x="26486" y="0"/>
                    <a:pt x="59158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BB6C04F-6FE3-F19E-7250-247459087005}"/>
                </a:ext>
              </a:extLst>
            </p:cNvPr>
            <p:cNvSpPr txBox="1"/>
            <p:nvPr/>
          </p:nvSpPr>
          <p:spPr>
            <a:xfrm>
              <a:off x="0" y="-38100"/>
              <a:ext cx="3446738" cy="45134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DA36677E-E05D-C5B8-C2F0-2A6E10FCD3B8}"/>
              </a:ext>
            </a:extLst>
          </p:cNvPr>
          <p:cNvGrpSpPr/>
          <p:nvPr/>
        </p:nvGrpSpPr>
        <p:grpSpPr>
          <a:xfrm>
            <a:off x="9146583" y="9285198"/>
            <a:ext cx="9141417" cy="992216"/>
            <a:chOff x="0" y="0"/>
            <a:chExt cx="2732126" cy="261324"/>
          </a:xfrm>
          <a:solidFill>
            <a:schemeClr val="accent1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3067DCB-FBAE-C9D6-71BB-E8AAB9A884A9}"/>
                </a:ext>
              </a:extLst>
            </p:cNvPr>
            <p:cNvSpPr/>
            <p:nvPr/>
          </p:nvSpPr>
          <p:spPr>
            <a:xfrm>
              <a:off x="0" y="0"/>
              <a:ext cx="2732126" cy="261324"/>
            </a:xfrm>
            <a:custGeom>
              <a:avLst/>
              <a:gdLst/>
              <a:ahLst/>
              <a:cxnLst/>
              <a:rect l="l" t="t" r="r" b="b"/>
              <a:pathLst>
                <a:path w="2732126" h="261324">
                  <a:moveTo>
                    <a:pt x="74631" y="0"/>
                  </a:moveTo>
                  <a:lnTo>
                    <a:pt x="2657494" y="0"/>
                  </a:lnTo>
                  <a:cubicBezTo>
                    <a:pt x="2677288" y="0"/>
                    <a:pt x="2696271" y="7863"/>
                    <a:pt x="2710267" y="21859"/>
                  </a:cubicBezTo>
                  <a:cubicBezTo>
                    <a:pt x="2724263" y="35855"/>
                    <a:pt x="2732126" y="54838"/>
                    <a:pt x="2732126" y="74631"/>
                  </a:cubicBezTo>
                  <a:lnTo>
                    <a:pt x="2732126" y="186693"/>
                  </a:lnTo>
                  <a:cubicBezTo>
                    <a:pt x="2732126" y="206486"/>
                    <a:pt x="2724263" y="225469"/>
                    <a:pt x="2710267" y="239465"/>
                  </a:cubicBezTo>
                  <a:cubicBezTo>
                    <a:pt x="2696271" y="253461"/>
                    <a:pt x="2677288" y="261324"/>
                    <a:pt x="2657494" y="261324"/>
                  </a:cubicBezTo>
                  <a:lnTo>
                    <a:pt x="74631" y="261324"/>
                  </a:lnTo>
                  <a:cubicBezTo>
                    <a:pt x="54838" y="261324"/>
                    <a:pt x="35855" y="253461"/>
                    <a:pt x="21859" y="239465"/>
                  </a:cubicBezTo>
                  <a:cubicBezTo>
                    <a:pt x="7863" y="225469"/>
                    <a:pt x="0" y="206486"/>
                    <a:pt x="0" y="186693"/>
                  </a:cubicBezTo>
                  <a:lnTo>
                    <a:pt x="0" y="74631"/>
                  </a:lnTo>
                  <a:cubicBezTo>
                    <a:pt x="0" y="54838"/>
                    <a:pt x="7863" y="35855"/>
                    <a:pt x="21859" y="21859"/>
                  </a:cubicBezTo>
                  <a:cubicBezTo>
                    <a:pt x="35855" y="7863"/>
                    <a:pt x="54838" y="0"/>
                    <a:pt x="74631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70ACD326-3171-649F-52B4-379632FEEEEA}"/>
                </a:ext>
              </a:extLst>
            </p:cNvPr>
            <p:cNvSpPr txBox="1"/>
            <p:nvPr/>
          </p:nvSpPr>
          <p:spPr>
            <a:xfrm>
              <a:off x="0" y="-38100"/>
              <a:ext cx="2732126" cy="29942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B14998E2-484B-7F76-BACD-62ABE16F161B}"/>
              </a:ext>
            </a:extLst>
          </p:cNvPr>
          <p:cNvSpPr txBox="1"/>
          <p:nvPr/>
        </p:nvSpPr>
        <p:spPr>
          <a:xfrm>
            <a:off x="1390213" y="1948645"/>
            <a:ext cx="14535587" cy="1001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20"/>
              </a:lnSpc>
            </a:pPr>
            <a:r>
              <a:rPr lang="cs-CZ" sz="5400" b="1" dirty="0">
                <a:solidFill>
                  <a:srgbClr val="000000"/>
                </a:solidFill>
                <a:latin typeface="Poppins" panose="00000500000000000000" pitchFamily="2" charset="-18"/>
                <a:ea typeface="Aileron Bold"/>
                <a:cs typeface="Poppins" panose="00000500000000000000" pitchFamily="2" charset="-18"/>
                <a:sym typeface="Aileron Bold"/>
              </a:rPr>
              <a:t>Příchody a odchody a zdravotní stav </a:t>
            </a:r>
            <a:endParaRPr lang="en-US" sz="5400" b="1" dirty="0">
              <a:solidFill>
                <a:srgbClr val="000000"/>
              </a:solidFill>
              <a:latin typeface="Poppins" panose="00000500000000000000" pitchFamily="2" charset="-18"/>
              <a:ea typeface="Aileron Bold"/>
              <a:cs typeface="Poppins" panose="00000500000000000000" pitchFamily="2" charset="-18"/>
              <a:sym typeface="Aileron Bold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990D7BBE-EA22-5B8D-BE24-23F48C307B93}"/>
              </a:ext>
            </a:extLst>
          </p:cNvPr>
          <p:cNvSpPr txBox="1"/>
          <p:nvPr/>
        </p:nvSpPr>
        <p:spPr>
          <a:xfrm>
            <a:off x="1390213" y="3521053"/>
            <a:ext cx="9323116" cy="439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  <a:spcBef>
                <a:spcPct val="0"/>
              </a:spcBef>
            </a:pPr>
            <a:r>
              <a:rPr lang="en-US" sz="26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C6C4F730-8BCD-AE99-E12C-F0CCE99C3412}"/>
              </a:ext>
            </a:extLst>
          </p:cNvPr>
          <p:cNvSpPr txBox="1"/>
          <p:nvPr/>
        </p:nvSpPr>
        <p:spPr>
          <a:xfrm>
            <a:off x="9408468" y="9366192"/>
            <a:ext cx="8045413" cy="83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031"/>
              </a:lnSpc>
              <a:spcBef>
                <a:spcPct val="0"/>
              </a:spcBef>
            </a:pP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Financováno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z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projektu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Zvýšení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efektivity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systému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sociálních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služeb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reg.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číslo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: CZ.03.02.02/00/22_004/0004236</a:t>
            </a:r>
          </a:p>
        </p:txBody>
      </p:sp>
      <p:pic>
        <p:nvPicPr>
          <p:cNvPr id="15" name="Obrázek 14" descr="Obsah obrázku snímek obrazovky, Písmo, Elektricky modrá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39CEEA1F-B59B-FD46-7812-A2C584B25B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41" y="427000"/>
            <a:ext cx="2858401" cy="740015"/>
          </a:xfrm>
          <a:prstGeom prst="rect">
            <a:avLst/>
          </a:prstGeom>
        </p:spPr>
      </p:pic>
      <p:pic>
        <p:nvPicPr>
          <p:cNvPr id="19" name="Obrázek 18" descr="Obsah obrázku text, snímek obrazovky, Písm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02C9F5E3-0658-CE0A-47D1-BB58D77E60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66700"/>
            <a:ext cx="2590800" cy="108279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6EBF7EB-16F4-98D1-A16B-E217B010E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3505634"/>
            <a:ext cx="11887200" cy="555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74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8DD8E-E49B-FAF4-7586-338FB6541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F802E8B-4278-8274-890A-679A510354F2}"/>
              </a:ext>
            </a:extLst>
          </p:cNvPr>
          <p:cNvGrpSpPr/>
          <p:nvPr/>
        </p:nvGrpSpPr>
        <p:grpSpPr>
          <a:xfrm>
            <a:off x="0" y="1721774"/>
            <a:ext cx="15011398" cy="1569030"/>
            <a:chOff x="0" y="0"/>
            <a:chExt cx="3446738" cy="41324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7F2C8B7-B85C-9289-8272-6186B013D322}"/>
                </a:ext>
              </a:extLst>
            </p:cNvPr>
            <p:cNvSpPr/>
            <p:nvPr/>
          </p:nvSpPr>
          <p:spPr>
            <a:xfrm>
              <a:off x="0" y="0"/>
              <a:ext cx="3446738" cy="413243"/>
            </a:xfrm>
            <a:custGeom>
              <a:avLst/>
              <a:gdLst/>
              <a:ahLst/>
              <a:cxnLst/>
              <a:rect l="l" t="t" r="r" b="b"/>
              <a:pathLst>
                <a:path w="3446738" h="413243">
                  <a:moveTo>
                    <a:pt x="59158" y="0"/>
                  </a:moveTo>
                  <a:lnTo>
                    <a:pt x="3387580" y="0"/>
                  </a:lnTo>
                  <a:cubicBezTo>
                    <a:pt x="3420252" y="0"/>
                    <a:pt x="3446738" y="26486"/>
                    <a:pt x="3446738" y="59158"/>
                  </a:cubicBezTo>
                  <a:lnTo>
                    <a:pt x="3446738" y="354084"/>
                  </a:lnTo>
                  <a:cubicBezTo>
                    <a:pt x="3446738" y="369774"/>
                    <a:pt x="3440505" y="384821"/>
                    <a:pt x="3429411" y="395916"/>
                  </a:cubicBezTo>
                  <a:cubicBezTo>
                    <a:pt x="3418317" y="407010"/>
                    <a:pt x="3403269" y="413243"/>
                    <a:pt x="3387580" y="413243"/>
                  </a:cubicBezTo>
                  <a:lnTo>
                    <a:pt x="59158" y="413243"/>
                  </a:lnTo>
                  <a:cubicBezTo>
                    <a:pt x="26486" y="413243"/>
                    <a:pt x="0" y="386757"/>
                    <a:pt x="0" y="354084"/>
                  </a:cubicBezTo>
                  <a:lnTo>
                    <a:pt x="0" y="59158"/>
                  </a:lnTo>
                  <a:cubicBezTo>
                    <a:pt x="0" y="26486"/>
                    <a:pt x="26486" y="0"/>
                    <a:pt x="59158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B65D3D4E-776C-4AC9-7CDB-1B988BD017D4}"/>
                </a:ext>
              </a:extLst>
            </p:cNvPr>
            <p:cNvSpPr txBox="1"/>
            <p:nvPr/>
          </p:nvSpPr>
          <p:spPr>
            <a:xfrm>
              <a:off x="0" y="-38100"/>
              <a:ext cx="3446738" cy="45134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9F0814E2-7532-07ED-C77C-F096E3201920}"/>
              </a:ext>
            </a:extLst>
          </p:cNvPr>
          <p:cNvGrpSpPr/>
          <p:nvPr/>
        </p:nvGrpSpPr>
        <p:grpSpPr>
          <a:xfrm>
            <a:off x="9146583" y="9285198"/>
            <a:ext cx="9141417" cy="992216"/>
            <a:chOff x="0" y="0"/>
            <a:chExt cx="2732126" cy="261324"/>
          </a:xfrm>
          <a:solidFill>
            <a:schemeClr val="accent1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111D983-2351-C3CA-6A85-3497C3AB6EDD}"/>
                </a:ext>
              </a:extLst>
            </p:cNvPr>
            <p:cNvSpPr/>
            <p:nvPr/>
          </p:nvSpPr>
          <p:spPr>
            <a:xfrm>
              <a:off x="0" y="0"/>
              <a:ext cx="2732126" cy="261324"/>
            </a:xfrm>
            <a:custGeom>
              <a:avLst/>
              <a:gdLst/>
              <a:ahLst/>
              <a:cxnLst/>
              <a:rect l="l" t="t" r="r" b="b"/>
              <a:pathLst>
                <a:path w="2732126" h="261324">
                  <a:moveTo>
                    <a:pt x="74631" y="0"/>
                  </a:moveTo>
                  <a:lnTo>
                    <a:pt x="2657494" y="0"/>
                  </a:lnTo>
                  <a:cubicBezTo>
                    <a:pt x="2677288" y="0"/>
                    <a:pt x="2696271" y="7863"/>
                    <a:pt x="2710267" y="21859"/>
                  </a:cubicBezTo>
                  <a:cubicBezTo>
                    <a:pt x="2724263" y="35855"/>
                    <a:pt x="2732126" y="54838"/>
                    <a:pt x="2732126" y="74631"/>
                  </a:cubicBezTo>
                  <a:lnTo>
                    <a:pt x="2732126" y="186693"/>
                  </a:lnTo>
                  <a:cubicBezTo>
                    <a:pt x="2732126" y="206486"/>
                    <a:pt x="2724263" y="225469"/>
                    <a:pt x="2710267" y="239465"/>
                  </a:cubicBezTo>
                  <a:cubicBezTo>
                    <a:pt x="2696271" y="253461"/>
                    <a:pt x="2677288" y="261324"/>
                    <a:pt x="2657494" y="261324"/>
                  </a:cubicBezTo>
                  <a:lnTo>
                    <a:pt x="74631" y="261324"/>
                  </a:lnTo>
                  <a:cubicBezTo>
                    <a:pt x="54838" y="261324"/>
                    <a:pt x="35855" y="253461"/>
                    <a:pt x="21859" y="239465"/>
                  </a:cubicBezTo>
                  <a:cubicBezTo>
                    <a:pt x="7863" y="225469"/>
                    <a:pt x="0" y="206486"/>
                    <a:pt x="0" y="186693"/>
                  </a:cubicBezTo>
                  <a:lnTo>
                    <a:pt x="0" y="74631"/>
                  </a:lnTo>
                  <a:cubicBezTo>
                    <a:pt x="0" y="54838"/>
                    <a:pt x="7863" y="35855"/>
                    <a:pt x="21859" y="21859"/>
                  </a:cubicBezTo>
                  <a:cubicBezTo>
                    <a:pt x="35855" y="7863"/>
                    <a:pt x="54838" y="0"/>
                    <a:pt x="74631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E0DB92D4-B45A-515D-166B-91AB7AF536AB}"/>
                </a:ext>
              </a:extLst>
            </p:cNvPr>
            <p:cNvSpPr txBox="1"/>
            <p:nvPr/>
          </p:nvSpPr>
          <p:spPr>
            <a:xfrm>
              <a:off x="0" y="-38100"/>
              <a:ext cx="2732126" cy="29942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FCE27EDD-FFD3-31F4-B14B-BA4DB95DF3A0}"/>
              </a:ext>
            </a:extLst>
          </p:cNvPr>
          <p:cNvSpPr txBox="1"/>
          <p:nvPr/>
        </p:nvSpPr>
        <p:spPr>
          <a:xfrm>
            <a:off x="1390213" y="1948645"/>
            <a:ext cx="11182787" cy="1001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20"/>
              </a:lnSpc>
            </a:pPr>
            <a:r>
              <a:rPr lang="cs-CZ" sz="5400" b="1" dirty="0">
                <a:solidFill>
                  <a:srgbClr val="000000"/>
                </a:solidFill>
                <a:latin typeface="Poppins" panose="00000500000000000000" pitchFamily="2" charset="-18"/>
                <a:ea typeface="Aileron Bold"/>
                <a:cs typeface="Poppins" panose="00000500000000000000" pitchFamily="2" charset="-18"/>
                <a:sym typeface="Aileron Bold"/>
              </a:rPr>
              <a:t>Přehled příchodů a odchodů</a:t>
            </a:r>
            <a:endParaRPr lang="en-US" sz="5400" b="1" dirty="0">
              <a:solidFill>
                <a:srgbClr val="000000"/>
              </a:solidFill>
              <a:latin typeface="Poppins" panose="00000500000000000000" pitchFamily="2" charset="-18"/>
              <a:ea typeface="Aileron Bold"/>
              <a:cs typeface="Poppins" panose="00000500000000000000" pitchFamily="2" charset="-18"/>
              <a:sym typeface="Aileron Bold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8607C71D-EE8E-8C74-2182-66AD9439504A}"/>
              </a:ext>
            </a:extLst>
          </p:cNvPr>
          <p:cNvSpPr txBox="1"/>
          <p:nvPr/>
        </p:nvSpPr>
        <p:spPr>
          <a:xfrm>
            <a:off x="1390213" y="3521053"/>
            <a:ext cx="9323116" cy="457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  <a:spcBef>
                <a:spcPct val="0"/>
              </a:spcBef>
            </a:pPr>
            <a:r>
              <a:rPr lang="en-US" sz="26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 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76E3774A-E14D-07E0-1F81-10FBBE50B674}"/>
              </a:ext>
            </a:extLst>
          </p:cNvPr>
          <p:cNvSpPr txBox="1"/>
          <p:nvPr/>
        </p:nvSpPr>
        <p:spPr>
          <a:xfrm>
            <a:off x="9408468" y="9366192"/>
            <a:ext cx="8045413" cy="83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031"/>
              </a:lnSpc>
              <a:spcBef>
                <a:spcPct val="0"/>
              </a:spcBef>
            </a:pP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Financováno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z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projektu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Zvýšení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efektivity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systému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sociálních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služeb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reg.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číslo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: CZ.03.02.02/00/22_004/0004236</a:t>
            </a:r>
          </a:p>
        </p:txBody>
      </p:sp>
      <p:pic>
        <p:nvPicPr>
          <p:cNvPr id="15" name="Obrázek 14" descr="Obsah obrázku snímek obrazovky, Písmo, Elektricky modrá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698EF268-5EE0-AE02-8EEC-FEEFF3D03E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41" y="427000"/>
            <a:ext cx="2858401" cy="740015"/>
          </a:xfrm>
          <a:prstGeom prst="rect">
            <a:avLst/>
          </a:prstGeom>
        </p:spPr>
      </p:pic>
      <p:pic>
        <p:nvPicPr>
          <p:cNvPr id="19" name="Obrázek 18" descr="Obsah obrázku text, snímek obrazovky, Písm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78B86DF7-6F25-4553-9033-EC6C22C83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66700"/>
            <a:ext cx="2590800" cy="1082791"/>
          </a:xfrm>
          <a:prstGeom prst="rect">
            <a:avLst/>
          </a:prstGeom>
        </p:spPr>
      </p:pic>
      <p:pic>
        <p:nvPicPr>
          <p:cNvPr id="10" name="Zástupný obsah 3">
            <a:extLst>
              <a:ext uri="{FF2B5EF4-FFF2-40B4-BE49-F238E27FC236}">
                <a16:creationId xmlns:a16="http://schemas.microsoft.com/office/drawing/2014/main" id="{25ECA31C-696E-AE21-137E-57582F18F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517675"/>
            <a:ext cx="7315200" cy="441439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2957DEB-1217-9A0F-8883-C031C296B9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2744" y="3700902"/>
            <a:ext cx="6418655" cy="3957198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EC72F1A0-C7A1-9450-BB3D-0D4ADE573C4F}"/>
              </a:ext>
            </a:extLst>
          </p:cNvPr>
          <p:cNvSpPr txBox="1"/>
          <p:nvPr/>
        </p:nvSpPr>
        <p:spPr>
          <a:xfrm>
            <a:off x="628211" y="8338355"/>
            <a:ext cx="13411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Celkový počet lidí v systému každoročně roste, s výjimkou roku 2020, kdy došlo k dočasnému zvýšení odchodů a poklesu příchodů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1875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7CE90-A0ED-A208-BA3D-42C1D4690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16E0209-3FA2-EDD9-84A2-E8ADC97CAF2A}"/>
              </a:ext>
            </a:extLst>
          </p:cNvPr>
          <p:cNvGrpSpPr/>
          <p:nvPr/>
        </p:nvGrpSpPr>
        <p:grpSpPr>
          <a:xfrm>
            <a:off x="0" y="1721774"/>
            <a:ext cx="16154400" cy="1569030"/>
            <a:chOff x="0" y="0"/>
            <a:chExt cx="3446738" cy="41324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BB6B2BA-A9DE-2E62-EAD3-764CEE2AE38F}"/>
                </a:ext>
              </a:extLst>
            </p:cNvPr>
            <p:cNvSpPr/>
            <p:nvPr/>
          </p:nvSpPr>
          <p:spPr>
            <a:xfrm>
              <a:off x="0" y="0"/>
              <a:ext cx="3446738" cy="413243"/>
            </a:xfrm>
            <a:custGeom>
              <a:avLst/>
              <a:gdLst/>
              <a:ahLst/>
              <a:cxnLst/>
              <a:rect l="l" t="t" r="r" b="b"/>
              <a:pathLst>
                <a:path w="3446738" h="413243">
                  <a:moveTo>
                    <a:pt x="59158" y="0"/>
                  </a:moveTo>
                  <a:lnTo>
                    <a:pt x="3387580" y="0"/>
                  </a:lnTo>
                  <a:cubicBezTo>
                    <a:pt x="3420252" y="0"/>
                    <a:pt x="3446738" y="26486"/>
                    <a:pt x="3446738" y="59158"/>
                  </a:cubicBezTo>
                  <a:lnTo>
                    <a:pt x="3446738" y="354084"/>
                  </a:lnTo>
                  <a:cubicBezTo>
                    <a:pt x="3446738" y="369774"/>
                    <a:pt x="3440505" y="384821"/>
                    <a:pt x="3429411" y="395916"/>
                  </a:cubicBezTo>
                  <a:cubicBezTo>
                    <a:pt x="3418317" y="407010"/>
                    <a:pt x="3403269" y="413243"/>
                    <a:pt x="3387580" y="413243"/>
                  </a:cubicBezTo>
                  <a:lnTo>
                    <a:pt x="59158" y="413243"/>
                  </a:lnTo>
                  <a:cubicBezTo>
                    <a:pt x="26486" y="413243"/>
                    <a:pt x="0" y="386757"/>
                    <a:pt x="0" y="354084"/>
                  </a:cubicBezTo>
                  <a:lnTo>
                    <a:pt x="0" y="59158"/>
                  </a:lnTo>
                  <a:cubicBezTo>
                    <a:pt x="0" y="26486"/>
                    <a:pt x="26486" y="0"/>
                    <a:pt x="59158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5DBE9519-B009-3DA9-FB3F-A1A50BD983B9}"/>
                </a:ext>
              </a:extLst>
            </p:cNvPr>
            <p:cNvSpPr txBox="1"/>
            <p:nvPr/>
          </p:nvSpPr>
          <p:spPr>
            <a:xfrm>
              <a:off x="0" y="-38100"/>
              <a:ext cx="3446738" cy="45134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144604EF-1E6F-26E1-0554-79E3AC274CFC}"/>
              </a:ext>
            </a:extLst>
          </p:cNvPr>
          <p:cNvGrpSpPr/>
          <p:nvPr/>
        </p:nvGrpSpPr>
        <p:grpSpPr>
          <a:xfrm>
            <a:off x="9146583" y="9285198"/>
            <a:ext cx="9141417" cy="992216"/>
            <a:chOff x="0" y="0"/>
            <a:chExt cx="2732126" cy="261324"/>
          </a:xfrm>
          <a:solidFill>
            <a:schemeClr val="accent1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E0FBF52-5EF4-A9E2-8EB7-DD2E667713BE}"/>
                </a:ext>
              </a:extLst>
            </p:cNvPr>
            <p:cNvSpPr/>
            <p:nvPr/>
          </p:nvSpPr>
          <p:spPr>
            <a:xfrm>
              <a:off x="0" y="0"/>
              <a:ext cx="2732126" cy="261324"/>
            </a:xfrm>
            <a:custGeom>
              <a:avLst/>
              <a:gdLst/>
              <a:ahLst/>
              <a:cxnLst/>
              <a:rect l="l" t="t" r="r" b="b"/>
              <a:pathLst>
                <a:path w="2732126" h="261324">
                  <a:moveTo>
                    <a:pt x="74631" y="0"/>
                  </a:moveTo>
                  <a:lnTo>
                    <a:pt x="2657494" y="0"/>
                  </a:lnTo>
                  <a:cubicBezTo>
                    <a:pt x="2677288" y="0"/>
                    <a:pt x="2696271" y="7863"/>
                    <a:pt x="2710267" y="21859"/>
                  </a:cubicBezTo>
                  <a:cubicBezTo>
                    <a:pt x="2724263" y="35855"/>
                    <a:pt x="2732126" y="54838"/>
                    <a:pt x="2732126" y="74631"/>
                  </a:cubicBezTo>
                  <a:lnTo>
                    <a:pt x="2732126" y="186693"/>
                  </a:lnTo>
                  <a:cubicBezTo>
                    <a:pt x="2732126" y="206486"/>
                    <a:pt x="2724263" y="225469"/>
                    <a:pt x="2710267" y="239465"/>
                  </a:cubicBezTo>
                  <a:cubicBezTo>
                    <a:pt x="2696271" y="253461"/>
                    <a:pt x="2677288" y="261324"/>
                    <a:pt x="2657494" y="261324"/>
                  </a:cubicBezTo>
                  <a:lnTo>
                    <a:pt x="74631" y="261324"/>
                  </a:lnTo>
                  <a:cubicBezTo>
                    <a:pt x="54838" y="261324"/>
                    <a:pt x="35855" y="253461"/>
                    <a:pt x="21859" y="239465"/>
                  </a:cubicBezTo>
                  <a:cubicBezTo>
                    <a:pt x="7863" y="225469"/>
                    <a:pt x="0" y="206486"/>
                    <a:pt x="0" y="186693"/>
                  </a:cubicBezTo>
                  <a:lnTo>
                    <a:pt x="0" y="74631"/>
                  </a:lnTo>
                  <a:cubicBezTo>
                    <a:pt x="0" y="54838"/>
                    <a:pt x="7863" y="35855"/>
                    <a:pt x="21859" y="21859"/>
                  </a:cubicBezTo>
                  <a:cubicBezTo>
                    <a:pt x="35855" y="7863"/>
                    <a:pt x="54838" y="0"/>
                    <a:pt x="74631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86C7974D-C30E-315D-FFA7-C7774914313E}"/>
                </a:ext>
              </a:extLst>
            </p:cNvPr>
            <p:cNvSpPr txBox="1"/>
            <p:nvPr/>
          </p:nvSpPr>
          <p:spPr>
            <a:xfrm>
              <a:off x="0" y="-38100"/>
              <a:ext cx="2732126" cy="29942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F4C7601D-B972-6218-F93B-4824BFA06D9D}"/>
              </a:ext>
            </a:extLst>
          </p:cNvPr>
          <p:cNvSpPr txBox="1"/>
          <p:nvPr/>
        </p:nvSpPr>
        <p:spPr>
          <a:xfrm>
            <a:off x="1390213" y="1948645"/>
            <a:ext cx="8051835" cy="1001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20"/>
              </a:lnSpc>
            </a:pPr>
            <a:r>
              <a:rPr lang="cs-CZ" sz="5400" b="1" dirty="0">
                <a:solidFill>
                  <a:srgbClr val="000000"/>
                </a:solidFill>
                <a:latin typeface="Poppins" panose="00000500000000000000" pitchFamily="2" charset="-18"/>
                <a:ea typeface="Aileron Bold"/>
                <a:cs typeface="Poppins" panose="00000500000000000000" pitchFamily="2" charset="-18"/>
                <a:sym typeface="Aileron Bold"/>
              </a:rPr>
              <a:t>Čistá změna </a:t>
            </a:r>
            <a:endParaRPr lang="en-US" sz="5400" b="1" dirty="0">
              <a:solidFill>
                <a:srgbClr val="000000"/>
              </a:solidFill>
              <a:latin typeface="Poppins" panose="00000500000000000000" pitchFamily="2" charset="-18"/>
              <a:ea typeface="Aileron Bold"/>
              <a:cs typeface="Poppins" panose="00000500000000000000" pitchFamily="2" charset="-18"/>
              <a:sym typeface="Aileron Bold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B009C479-3B9B-5FC8-885D-3D82A9B95923}"/>
              </a:ext>
            </a:extLst>
          </p:cNvPr>
          <p:cNvSpPr txBox="1"/>
          <p:nvPr/>
        </p:nvSpPr>
        <p:spPr>
          <a:xfrm>
            <a:off x="1390213" y="3521053"/>
            <a:ext cx="9323116" cy="439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  <a:spcBef>
                <a:spcPct val="0"/>
              </a:spcBef>
            </a:pPr>
            <a:r>
              <a:rPr lang="en-US" sz="26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99A6B567-47FE-2727-D729-E371246D4AC0}"/>
              </a:ext>
            </a:extLst>
          </p:cNvPr>
          <p:cNvSpPr txBox="1"/>
          <p:nvPr/>
        </p:nvSpPr>
        <p:spPr>
          <a:xfrm>
            <a:off x="9408468" y="9366192"/>
            <a:ext cx="8045413" cy="83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031"/>
              </a:lnSpc>
              <a:spcBef>
                <a:spcPct val="0"/>
              </a:spcBef>
            </a:pP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Financováno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z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projektu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Zvýšení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efektivity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systému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sociálních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služeb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reg.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číslo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: CZ.03.02.02/00/22_004/0004236</a:t>
            </a:r>
          </a:p>
        </p:txBody>
      </p:sp>
      <p:pic>
        <p:nvPicPr>
          <p:cNvPr id="15" name="Obrázek 14" descr="Obsah obrázku snímek obrazovky, Písmo, Elektricky modrá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9033C824-FF6C-3197-0E9A-A87C7CD27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41" y="427000"/>
            <a:ext cx="2858401" cy="740015"/>
          </a:xfrm>
          <a:prstGeom prst="rect">
            <a:avLst/>
          </a:prstGeom>
        </p:spPr>
      </p:pic>
      <p:pic>
        <p:nvPicPr>
          <p:cNvPr id="19" name="Obrázek 18" descr="Obsah obrázku text, snímek obrazovky, Písm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F61A49AD-A264-DE42-2961-EB96ADA387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66700"/>
            <a:ext cx="2590800" cy="108279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D5FE893-D8A7-6800-58E8-55696E2D9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240" y="3819567"/>
            <a:ext cx="8807807" cy="5320969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4C574119-D70C-E38B-8DF6-6B1A8F46FA85}"/>
              </a:ext>
            </a:extLst>
          </p:cNvPr>
          <p:cNvSpPr txBox="1"/>
          <p:nvPr/>
        </p:nvSpPr>
        <p:spPr>
          <a:xfrm>
            <a:off x="11658600" y="3960661"/>
            <a:ext cx="4495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Celkově převažují příchody nad odchody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Pokles ve skupinách: 18 – 24 (nižší hodnoty DCCI) a 65+ (vyšší hodnoty DCCI)</a:t>
            </a:r>
            <a:endParaRPr lang="en-GB" sz="3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6554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904B3-FD13-F818-04D8-A0C9E5B6B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918B508-73C5-71BD-7246-BB31846C2D8F}"/>
              </a:ext>
            </a:extLst>
          </p:cNvPr>
          <p:cNvGrpSpPr/>
          <p:nvPr/>
        </p:nvGrpSpPr>
        <p:grpSpPr>
          <a:xfrm>
            <a:off x="0" y="1721774"/>
            <a:ext cx="16230600" cy="1569030"/>
            <a:chOff x="0" y="0"/>
            <a:chExt cx="3446738" cy="41324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7405D7D-BD9D-3214-0CC8-5976B265D6CB}"/>
                </a:ext>
              </a:extLst>
            </p:cNvPr>
            <p:cNvSpPr/>
            <p:nvPr/>
          </p:nvSpPr>
          <p:spPr>
            <a:xfrm>
              <a:off x="0" y="0"/>
              <a:ext cx="3446738" cy="413243"/>
            </a:xfrm>
            <a:custGeom>
              <a:avLst/>
              <a:gdLst/>
              <a:ahLst/>
              <a:cxnLst/>
              <a:rect l="l" t="t" r="r" b="b"/>
              <a:pathLst>
                <a:path w="3446738" h="413243">
                  <a:moveTo>
                    <a:pt x="59158" y="0"/>
                  </a:moveTo>
                  <a:lnTo>
                    <a:pt x="3387580" y="0"/>
                  </a:lnTo>
                  <a:cubicBezTo>
                    <a:pt x="3420252" y="0"/>
                    <a:pt x="3446738" y="26486"/>
                    <a:pt x="3446738" y="59158"/>
                  </a:cubicBezTo>
                  <a:lnTo>
                    <a:pt x="3446738" y="354084"/>
                  </a:lnTo>
                  <a:cubicBezTo>
                    <a:pt x="3446738" y="369774"/>
                    <a:pt x="3440505" y="384821"/>
                    <a:pt x="3429411" y="395916"/>
                  </a:cubicBezTo>
                  <a:cubicBezTo>
                    <a:pt x="3418317" y="407010"/>
                    <a:pt x="3403269" y="413243"/>
                    <a:pt x="3387580" y="413243"/>
                  </a:cubicBezTo>
                  <a:lnTo>
                    <a:pt x="59158" y="413243"/>
                  </a:lnTo>
                  <a:cubicBezTo>
                    <a:pt x="26486" y="413243"/>
                    <a:pt x="0" y="386757"/>
                    <a:pt x="0" y="354084"/>
                  </a:cubicBezTo>
                  <a:lnTo>
                    <a:pt x="0" y="59158"/>
                  </a:lnTo>
                  <a:cubicBezTo>
                    <a:pt x="0" y="26486"/>
                    <a:pt x="26486" y="0"/>
                    <a:pt x="59158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5020FE0-073B-3937-3A02-DE5BA9278417}"/>
                </a:ext>
              </a:extLst>
            </p:cNvPr>
            <p:cNvSpPr txBox="1"/>
            <p:nvPr/>
          </p:nvSpPr>
          <p:spPr>
            <a:xfrm>
              <a:off x="0" y="-38100"/>
              <a:ext cx="3446738" cy="45134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A421AFD0-07F3-0C3A-3F5A-948ED055EEB4}"/>
              </a:ext>
            </a:extLst>
          </p:cNvPr>
          <p:cNvGrpSpPr/>
          <p:nvPr/>
        </p:nvGrpSpPr>
        <p:grpSpPr>
          <a:xfrm>
            <a:off x="9146583" y="9285198"/>
            <a:ext cx="9141417" cy="992216"/>
            <a:chOff x="0" y="0"/>
            <a:chExt cx="2732126" cy="261324"/>
          </a:xfrm>
          <a:solidFill>
            <a:schemeClr val="accent1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3C36487F-8182-54D9-AD2B-7FEA7E9CB8EC}"/>
                </a:ext>
              </a:extLst>
            </p:cNvPr>
            <p:cNvSpPr/>
            <p:nvPr/>
          </p:nvSpPr>
          <p:spPr>
            <a:xfrm>
              <a:off x="0" y="0"/>
              <a:ext cx="2732126" cy="261324"/>
            </a:xfrm>
            <a:custGeom>
              <a:avLst/>
              <a:gdLst/>
              <a:ahLst/>
              <a:cxnLst/>
              <a:rect l="l" t="t" r="r" b="b"/>
              <a:pathLst>
                <a:path w="2732126" h="261324">
                  <a:moveTo>
                    <a:pt x="74631" y="0"/>
                  </a:moveTo>
                  <a:lnTo>
                    <a:pt x="2657494" y="0"/>
                  </a:lnTo>
                  <a:cubicBezTo>
                    <a:pt x="2677288" y="0"/>
                    <a:pt x="2696271" y="7863"/>
                    <a:pt x="2710267" y="21859"/>
                  </a:cubicBezTo>
                  <a:cubicBezTo>
                    <a:pt x="2724263" y="35855"/>
                    <a:pt x="2732126" y="54838"/>
                    <a:pt x="2732126" y="74631"/>
                  </a:cubicBezTo>
                  <a:lnTo>
                    <a:pt x="2732126" y="186693"/>
                  </a:lnTo>
                  <a:cubicBezTo>
                    <a:pt x="2732126" y="206486"/>
                    <a:pt x="2724263" y="225469"/>
                    <a:pt x="2710267" y="239465"/>
                  </a:cubicBezTo>
                  <a:cubicBezTo>
                    <a:pt x="2696271" y="253461"/>
                    <a:pt x="2677288" y="261324"/>
                    <a:pt x="2657494" y="261324"/>
                  </a:cubicBezTo>
                  <a:lnTo>
                    <a:pt x="74631" y="261324"/>
                  </a:lnTo>
                  <a:cubicBezTo>
                    <a:pt x="54838" y="261324"/>
                    <a:pt x="35855" y="253461"/>
                    <a:pt x="21859" y="239465"/>
                  </a:cubicBezTo>
                  <a:cubicBezTo>
                    <a:pt x="7863" y="225469"/>
                    <a:pt x="0" y="206486"/>
                    <a:pt x="0" y="186693"/>
                  </a:cubicBezTo>
                  <a:lnTo>
                    <a:pt x="0" y="74631"/>
                  </a:lnTo>
                  <a:cubicBezTo>
                    <a:pt x="0" y="54838"/>
                    <a:pt x="7863" y="35855"/>
                    <a:pt x="21859" y="21859"/>
                  </a:cubicBezTo>
                  <a:cubicBezTo>
                    <a:pt x="35855" y="7863"/>
                    <a:pt x="54838" y="0"/>
                    <a:pt x="74631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3FE31B0D-8C66-501E-E6A2-E360DE50EDA3}"/>
                </a:ext>
              </a:extLst>
            </p:cNvPr>
            <p:cNvSpPr txBox="1"/>
            <p:nvPr/>
          </p:nvSpPr>
          <p:spPr>
            <a:xfrm>
              <a:off x="0" y="-38100"/>
              <a:ext cx="2732126" cy="29942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ABC503BB-4D88-D323-4BC3-B4034BB7A35D}"/>
              </a:ext>
            </a:extLst>
          </p:cNvPr>
          <p:cNvSpPr txBox="1"/>
          <p:nvPr/>
        </p:nvSpPr>
        <p:spPr>
          <a:xfrm>
            <a:off x="1143000" y="1361439"/>
            <a:ext cx="14535587" cy="20574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20"/>
              </a:lnSpc>
            </a:pPr>
            <a:r>
              <a:rPr lang="cs-CZ" sz="4800" b="1" dirty="0">
                <a:solidFill>
                  <a:srgbClr val="000000"/>
                </a:solidFill>
                <a:latin typeface="Poppins" panose="00000500000000000000" pitchFamily="2" charset="-18"/>
                <a:ea typeface="Aileron Bold"/>
                <a:cs typeface="Poppins" panose="00000500000000000000" pitchFamily="2" charset="-18"/>
                <a:sym typeface="Aileron Bold"/>
              </a:rPr>
              <a:t>Trajektorie pobírání </a:t>
            </a:r>
            <a:r>
              <a:rPr lang="cs-CZ" sz="4800" b="1" dirty="0" err="1">
                <a:solidFill>
                  <a:srgbClr val="000000"/>
                </a:solidFill>
                <a:latin typeface="Poppins" panose="00000500000000000000" pitchFamily="2" charset="-18"/>
                <a:ea typeface="Aileron Bold"/>
                <a:cs typeface="Poppins" panose="00000500000000000000" pitchFamily="2" charset="-18"/>
                <a:sym typeface="Aileron Bold"/>
              </a:rPr>
              <a:t>PnP</a:t>
            </a:r>
            <a:r>
              <a:rPr lang="cs-CZ" sz="4800" b="1" dirty="0">
                <a:solidFill>
                  <a:srgbClr val="000000"/>
                </a:solidFill>
                <a:latin typeface="Poppins" panose="00000500000000000000" pitchFamily="2" charset="-18"/>
                <a:ea typeface="Aileron Bold"/>
                <a:cs typeface="Poppins" panose="00000500000000000000" pitchFamily="2" charset="-18"/>
                <a:sym typeface="Aileron Bold"/>
              </a:rPr>
              <a:t> v souvislosti se zdravotním stavem </a:t>
            </a:r>
            <a:endParaRPr lang="en-US" sz="4800" b="1" dirty="0">
              <a:solidFill>
                <a:srgbClr val="000000"/>
              </a:solidFill>
              <a:latin typeface="Poppins" panose="00000500000000000000" pitchFamily="2" charset="-18"/>
              <a:ea typeface="Aileron Bold"/>
              <a:cs typeface="Poppins" panose="00000500000000000000" pitchFamily="2" charset="-18"/>
              <a:sym typeface="Aileron Bold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175121FA-D897-1BC1-932B-ED994DD3ABE5}"/>
              </a:ext>
            </a:extLst>
          </p:cNvPr>
          <p:cNvSpPr txBox="1"/>
          <p:nvPr/>
        </p:nvSpPr>
        <p:spPr>
          <a:xfrm>
            <a:off x="9408468" y="9366192"/>
            <a:ext cx="8045413" cy="83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031"/>
              </a:lnSpc>
              <a:spcBef>
                <a:spcPct val="0"/>
              </a:spcBef>
            </a:pP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Financováno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z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projektu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Zvýšení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efektivity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systému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sociálních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služeb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reg.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číslo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: CZ.03.02.02/00/22_004/0004236</a:t>
            </a:r>
          </a:p>
        </p:txBody>
      </p:sp>
      <p:pic>
        <p:nvPicPr>
          <p:cNvPr id="15" name="Obrázek 14" descr="Obsah obrázku snímek obrazovky, Písmo, Elektricky modrá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11663089-0085-0695-02CE-945A61471D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41" y="427000"/>
            <a:ext cx="2858401" cy="740015"/>
          </a:xfrm>
          <a:prstGeom prst="rect">
            <a:avLst/>
          </a:prstGeom>
        </p:spPr>
      </p:pic>
      <p:pic>
        <p:nvPicPr>
          <p:cNvPr id="19" name="Obrázek 18" descr="Obsah obrázku text, snímek obrazovky, Písm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202866CF-45F2-30E2-CA07-090F5A144F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66700"/>
            <a:ext cx="2590800" cy="108279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F0D4276-BD01-4014-BA71-2B397222E6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3290804"/>
            <a:ext cx="10210800" cy="585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36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E9A91-DEF8-1D19-E4F3-E02748AE6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1EA090D-D327-D33F-14F4-2E1D11922D6F}"/>
              </a:ext>
            </a:extLst>
          </p:cNvPr>
          <p:cNvGrpSpPr/>
          <p:nvPr/>
        </p:nvGrpSpPr>
        <p:grpSpPr>
          <a:xfrm>
            <a:off x="0" y="1721774"/>
            <a:ext cx="14706600" cy="1569030"/>
            <a:chOff x="0" y="0"/>
            <a:chExt cx="3446738" cy="41324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E0F3CFA-431E-80AB-A4EF-4290EA7C8A30}"/>
                </a:ext>
              </a:extLst>
            </p:cNvPr>
            <p:cNvSpPr/>
            <p:nvPr/>
          </p:nvSpPr>
          <p:spPr>
            <a:xfrm>
              <a:off x="0" y="0"/>
              <a:ext cx="3446738" cy="413243"/>
            </a:xfrm>
            <a:custGeom>
              <a:avLst/>
              <a:gdLst/>
              <a:ahLst/>
              <a:cxnLst/>
              <a:rect l="l" t="t" r="r" b="b"/>
              <a:pathLst>
                <a:path w="3446738" h="413243">
                  <a:moveTo>
                    <a:pt x="59158" y="0"/>
                  </a:moveTo>
                  <a:lnTo>
                    <a:pt x="3387580" y="0"/>
                  </a:lnTo>
                  <a:cubicBezTo>
                    <a:pt x="3420252" y="0"/>
                    <a:pt x="3446738" y="26486"/>
                    <a:pt x="3446738" y="59158"/>
                  </a:cubicBezTo>
                  <a:lnTo>
                    <a:pt x="3446738" y="354084"/>
                  </a:lnTo>
                  <a:cubicBezTo>
                    <a:pt x="3446738" y="369774"/>
                    <a:pt x="3440505" y="384821"/>
                    <a:pt x="3429411" y="395916"/>
                  </a:cubicBezTo>
                  <a:cubicBezTo>
                    <a:pt x="3418317" y="407010"/>
                    <a:pt x="3403269" y="413243"/>
                    <a:pt x="3387580" y="413243"/>
                  </a:cubicBezTo>
                  <a:lnTo>
                    <a:pt x="59158" y="413243"/>
                  </a:lnTo>
                  <a:cubicBezTo>
                    <a:pt x="26486" y="413243"/>
                    <a:pt x="0" y="386757"/>
                    <a:pt x="0" y="354084"/>
                  </a:cubicBezTo>
                  <a:lnTo>
                    <a:pt x="0" y="59158"/>
                  </a:lnTo>
                  <a:cubicBezTo>
                    <a:pt x="0" y="26486"/>
                    <a:pt x="26486" y="0"/>
                    <a:pt x="59158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21AC8F66-B14C-54F9-20EE-2E5C864D796E}"/>
                </a:ext>
              </a:extLst>
            </p:cNvPr>
            <p:cNvSpPr txBox="1"/>
            <p:nvPr/>
          </p:nvSpPr>
          <p:spPr>
            <a:xfrm>
              <a:off x="0" y="-38100"/>
              <a:ext cx="3446738" cy="45134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3429F3AD-CD43-3546-92A8-2979E3E52314}"/>
              </a:ext>
            </a:extLst>
          </p:cNvPr>
          <p:cNvGrpSpPr/>
          <p:nvPr/>
        </p:nvGrpSpPr>
        <p:grpSpPr>
          <a:xfrm>
            <a:off x="9146583" y="9285198"/>
            <a:ext cx="9141417" cy="992216"/>
            <a:chOff x="0" y="0"/>
            <a:chExt cx="2732126" cy="261324"/>
          </a:xfrm>
          <a:solidFill>
            <a:schemeClr val="accent1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30D0EADC-DF3D-2A6C-99AD-55FF106DAEF4}"/>
                </a:ext>
              </a:extLst>
            </p:cNvPr>
            <p:cNvSpPr/>
            <p:nvPr/>
          </p:nvSpPr>
          <p:spPr>
            <a:xfrm>
              <a:off x="0" y="0"/>
              <a:ext cx="2732126" cy="261324"/>
            </a:xfrm>
            <a:custGeom>
              <a:avLst/>
              <a:gdLst/>
              <a:ahLst/>
              <a:cxnLst/>
              <a:rect l="l" t="t" r="r" b="b"/>
              <a:pathLst>
                <a:path w="2732126" h="261324">
                  <a:moveTo>
                    <a:pt x="74631" y="0"/>
                  </a:moveTo>
                  <a:lnTo>
                    <a:pt x="2657494" y="0"/>
                  </a:lnTo>
                  <a:cubicBezTo>
                    <a:pt x="2677288" y="0"/>
                    <a:pt x="2696271" y="7863"/>
                    <a:pt x="2710267" y="21859"/>
                  </a:cubicBezTo>
                  <a:cubicBezTo>
                    <a:pt x="2724263" y="35855"/>
                    <a:pt x="2732126" y="54838"/>
                    <a:pt x="2732126" y="74631"/>
                  </a:cubicBezTo>
                  <a:lnTo>
                    <a:pt x="2732126" y="186693"/>
                  </a:lnTo>
                  <a:cubicBezTo>
                    <a:pt x="2732126" y="206486"/>
                    <a:pt x="2724263" y="225469"/>
                    <a:pt x="2710267" y="239465"/>
                  </a:cubicBezTo>
                  <a:cubicBezTo>
                    <a:pt x="2696271" y="253461"/>
                    <a:pt x="2677288" y="261324"/>
                    <a:pt x="2657494" y="261324"/>
                  </a:cubicBezTo>
                  <a:lnTo>
                    <a:pt x="74631" y="261324"/>
                  </a:lnTo>
                  <a:cubicBezTo>
                    <a:pt x="54838" y="261324"/>
                    <a:pt x="35855" y="253461"/>
                    <a:pt x="21859" y="239465"/>
                  </a:cubicBezTo>
                  <a:cubicBezTo>
                    <a:pt x="7863" y="225469"/>
                    <a:pt x="0" y="206486"/>
                    <a:pt x="0" y="186693"/>
                  </a:cubicBezTo>
                  <a:lnTo>
                    <a:pt x="0" y="74631"/>
                  </a:lnTo>
                  <a:cubicBezTo>
                    <a:pt x="0" y="54838"/>
                    <a:pt x="7863" y="35855"/>
                    <a:pt x="21859" y="21859"/>
                  </a:cubicBezTo>
                  <a:cubicBezTo>
                    <a:pt x="35855" y="7863"/>
                    <a:pt x="54838" y="0"/>
                    <a:pt x="74631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5B02B006-4954-F573-D8EA-3185EA6B3E12}"/>
                </a:ext>
              </a:extLst>
            </p:cNvPr>
            <p:cNvSpPr txBox="1"/>
            <p:nvPr/>
          </p:nvSpPr>
          <p:spPr>
            <a:xfrm>
              <a:off x="0" y="-38100"/>
              <a:ext cx="2732126" cy="29942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A6507E90-3C4D-FC96-E608-4F44687D2EF6}"/>
              </a:ext>
            </a:extLst>
          </p:cNvPr>
          <p:cNvSpPr txBox="1"/>
          <p:nvPr/>
        </p:nvSpPr>
        <p:spPr>
          <a:xfrm>
            <a:off x="1390213" y="1948645"/>
            <a:ext cx="10877987" cy="1001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20"/>
              </a:lnSpc>
            </a:pPr>
            <a:r>
              <a:rPr lang="cs-CZ" sz="5400" b="1" dirty="0">
                <a:solidFill>
                  <a:srgbClr val="000000"/>
                </a:solidFill>
                <a:latin typeface="Poppins" panose="00000500000000000000" pitchFamily="2" charset="-18"/>
                <a:ea typeface="Aileron Bold"/>
                <a:cs typeface="Poppins" panose="00000500000000000000" pitchFamily="2" charset="-18"/>
                <a:sym typeface="Aileron Bold"/>
              </a:rPr>
              <a:t>Trajektorie a zdravotní stav </a:t>
            </a:r>
            <a:endParaRPr lang="en-US" sz="5400" b="1" dirty="0">
              <a:solidFill>
                <a:srgbClr val="000000"/>
              </a:solidFill>
              <a:latin typeface="Poppins" panose="00000500000000000000" pitchFamily="2" charset="-18"/>
              <a:ea typeface="Aileron Bold"/>
              <a:cs typeface="Poppins" panose="00000500000000000000" pitchFamily="2" charset="-18"/>
              <a:sym typeface="Aileron Bold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E4A30A86-2822-1936-E9DD-0733656023E5}"/>
              </a:ext>
            </a:extLst>
          </p:cNvPr>
          <p:cNvSpPr txBox="1"/>
          <p:nvPr/>
        </p:nvSpPr>
        <p:spPr>
          <a:xfrm>
            <a:off x="9408468" y="9366192"/>
            <a:ext cx="8045413" cy="83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031"/>
              </a:lnSpc>
              <a:spcBef>
                <a:spcPct val="0"/>
              </a:spcBef>
            </a:pP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Financováno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z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projektu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Zvýšení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efektivity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systému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sociálních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služeb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reg.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číslo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: CZ.03.02.02/00/22_004/0004236</a:t>
            </a:r>
          </a:p>
        </p:txBody>
      </p:sp>
      <p:pic>
        <p:nvPicPr>
          <p:cNvPr id="15" name="Obrázek 14" descr="Obsah obrázku snímek obrazovky, Písmo, Elektricky modrá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F2C60283-6089-5071-1487-67F75CDD0F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41" y="427000"/>
            <a:ext cx="2858401" cy="740015"/>
          </a:xfrm>
          <a:prstGeom prst="rect">
            <a:avLst/>
          </a:prstGeom>
        </p:spPr>
      </p:pic>
      <p:pic>
        <p:nvPicPr>
          <p:cNvPr id="19" name="Obrázek 18" descr="Obsah obrázku text, snímek obrazovky, Písm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D3576DF9-26A9-C771-DD7E-822A147CFA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66700"/>
            <a:ext cx="2590800" cy="108279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F0E90E3-1F9F-721E-DA63-D9DE924473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549291"/>
            <a:ext cx="8570268" cy="5219624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0C716CAE-AE8A-8BBF-43E6-7405E42DC217}"/>
              </a:ext>
            </a:extLst>
          </p:cNvPr>
          <p:cNvSpPr txBox="1"/>
          <p:nvPr/>
        </p:nvSpPr>
        <p:spPr>
          <a:xfrm>
            <a:off x="10287000" y="3625031"/>
            <a:ext cx="44196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V </a:t>
            </a:r>
            <a:r>
              <a:rPr lang="en-GB" sz="2800" dirty="0" err="1"/>
              <a:t>těchto</a:t>
            </a:r>
            <a:r>
              <a:rPr lang="en-GB" sz="2800" dirty="0"/>
              <a:t> </a:t>
            </a:r>
            <a:r>
              <a:rPr lang="en-GB" sz="2800" dirty="0" err="1"/>
              <a:t>definicích</a:t>
            </a:r>
            <a:r>
              <a:rPr lang="en-GB" sz="2800" dirty="0"/>
              <a:t>, </a:t>
            </a:r>
            <a:r>
              <a:rPr lang="en-GB" sz="2800" dirty="0" err="1"/>
              <a:t>metodě</a:t>
            </a:r>
            <a:r>
              <a:rPr lang="en-GB" sz="2800" dirty="0"/>
              <a:t> a </a:t>
            </a:r>
            <a:r>
              <a:rPr lang="en-GB" sz="2800" dirty="0" err="1"/>
              <a:t>časovém</a:t>
            </a:r>
            <a:r>
              <a:rPr lang="en-GB" sz="2800" dirty="0"/>
              <a:t> </a:t>
            </a:r>
            <a:r>
              <a:rPr lang="en-GB" sz="2800" dirty="0" err="1"/>
              <a:t>obdob</a:t>
            </a:r>
            <a:r>
              <a:rPr lang="cs-CZ" sz="2800" dirty="0"/>
              <a:t>í</a:t>
            </a:r>
            <a:r>
              <a:rPr lang="en-GB" sz="2800" dirty="0"/>
              <a:t> </a:t>
            </a:r>
            <a:r>
              <a:rPr lang="en-GB" sz="2800" dirty="0" err="1"/>
              <a:t>má</a:t>
            </a:r>
            <a:r>
              <a:rPr lang="en-GB" sz="2800" dirty="0"/>
              <a:t> </a:t>
            </a:r>
            <a:r>
              <a:rPr lang="en-GB" sz="2800" dirty="0" err="1"/>
              <a:t>výrazné</a:t>
            </a:r>
            <a:r>
              <a:rPr lang="en-GB" sz="2800" dirty="0"/>
              <a:t> </a:t>
            </a:r>
            <a:r>
              <a:rPr lang="en-GB" sz="2800" dirty="0" err="1"/>
              <a:t>limity</a:t>
            </a:r>
            <a:r>
              <a:rPr lang="en-GB" sz="2800" dirty="0"/>
              <a:t> (</a:t>
            </a:r>
            <a:r>
              <a:rPr lang="en-GB" sz="2800" dirty="0" err="1"/>
              <a:t>např</a:t>
            </a:r>
            <a:r>
              <a:rPr lang="en-GB" sz="2800" dirty="0"/>
              <a:t>. </a:t>
            </a:r>
            <a:r>
              <a:rPr lang="en-GB" sz="2800" dirty="0" err="1"/>
              <a:t>Jednorázový</a:t>
            </a:r>
            <a:r>
              <a:rPr lang="en-GB" sz="2800" dirty="0"/>
              <a:t> </a:t>
            </a:r>
            <a:r>
              <a:rPr lang="en-GB" sz="2800" dirty="0" err="1"/>
              <a:t>vstup</a:t>
            </a:r>
            <a:r>
              <a:rPr lang="en-GB" sz="2800" dirty="0"/>
              <a:t> do </a:t>
            </a:r>
            <a:r>
              <a:rPr lang="en-GB" sz="2800" dirty="0" err="1"/>
              <a:t>systému</a:t>
            </a:r>
            <a:r>
              <a:rPr lang="en-GB" sz="2800" dirty="0"/>
              <a:t>) a </a:t>
            </a:r>
            <a:r>
              <a:rPr lang="en-GB" sz="2800" dirty="0" err="1"/>
              <a:t>vliv</a:t>
            </a:r>
            <a:r>
              <a:rPr lang="en-GB" sz="2800" dirty="0"/>
              <a:t> </a:t>
            </a:r>
            <a:r>
              <a:rPr lang="en-GB" sz="2800" dirty="0" err="1"/>
              <a:t>dalších</a:t>
            </a:r>
            <a:r>
              <a:rPr lang="en-GB" sz="2800" dirty="0"/>
              <a:t> </a:t>
            </a:r>
            <a:r>
              <a:rPr lang="en-GB" sz="2800" dirty="0" err="1"/>
              <a:t>jevů</a:t>
            </a:r>
            <a:r>
              <a:rPr lang="en-GB" sz="2800" dirty="0"/>
              <a:t> (</a:t>
            </a:r>
            <a:r>
              <a:rPr lang="en-GB" sz="2800" dirty="0" err="1"/>
              <a:t>např</a:t>
            </a:r>
            <a:r>
              <a:rPr lang="en-GB" sz="2800" dirty="0"/>
              <a:t>. </a:t>
            </a:r>
            <a:r>
              <a:rPr lang="en-GB" sz="2800" dirty="0" err="1"/>
              <a:t>věk</a:t>
            </a:r>
            <a:r>
              <a:rPr lang="en-GB" sz="28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err="1"/>
              <a:t>Odcházející</a:t>
            </a:r>
            <a:r>
              <a:rPr lang="en-GB" sz="2800" dirty="0"/>
              <a:t> se a </a:t>
            </a:r>
            <a:r>
              <a:rPr lang="en-GB" sz="2800" dirty="0" err="1"/>
              <a:t>vrající</a:t>
            </a:r>
            <a:r>
              <a:rPr lang="en-GB" sz="2800" dirty="0"/>
              <a:t> se </a:t>
            </a:r>
            <a:r>
              <a:rPr lang="en-GB" sz="2800" dirty="0" err="1"/>
              <a:t>mají</a:t>
            </a:r>
            <a:r>
              <a:rPr lang="en-GB" sz="2800" dirty="0"/>
              <a:t> </a:t>
            </a:r>
            <a:r>
              <a:rPr lang="en-GB" sz="2800" dirty="0" err="1"/>
              <a:t>zhoršený</a:t>
            </a:r>
            <a:r>
              <a:rPr lang="en-GB" sz="2800" dirty="0"/>
              <a:t> </a:t>
            </a:r>
            <a:r>
              <a:rPr lang="en-GB" sz="2800" dirty="0" err="1"/>
              <a:t>zdravotní</a:t>
            </a:r>
            <a:r>
              <a:rPr lang="en-GB" sz="2800" dirty="0"/>
              <a:t>  </a:t>
            </a:r>
            <a:r>
              <a:rPr lang="en-GB" sz="2800" dirty="0" err="1"/>
              <a:t>stav</a:t>
            </a: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U </a:t>
            </a:r>
            <a:r>
              <a:rPr lang="en-GB" sz="2800" dirty="0" err="1"/>
              <a:t>setrvávajících</a:t>
            </a:r>
            <a:r>
              <a:rPr lang="en-GB" sz="2800" dirty="0"/>
              <a:t> </a:t>
            </a:r>
            <a:r>
              <a:rPr lang="en-GB" sz="2800" dirty="0" err="1"/>
              <a:t>můžeme</a:t>
            </a:r>
            <a:r>
              <a:rPr lang="en-GB" sz="2800" dirty="0"/>
              <a:t> </a:t>
            </a:r>
            <a:r>
              <a:rPr lang="en-GB" sz="2800" dirty="0" err="1"/>
              <a:t>sledovat</a:t>
            </a:r>
            <a:r>
              <a:rPr lang="en-GB" sz="2800" dirty="0"/>
              <a:t> </a:t>
            </a:r>
            <a:r>
              <a:rPr lang="en-GB" sz="2800" dirty="0" err="1"/>
              <a:t>zlepšující</a:t>
            </a:r>
            <a:r>
              <a:rPr lang="en-GB" sz="2800" dirty="0"/>
              <a:t> se </a:t>
            </a:r>
            <a:r>
              <a:rPr lang="en-GB" sz="2800" dirty="0" err="1"/>
              <a:t>či</a:t>
            </a:r>
            <a:r>
              <a:rPr lang="en-GB" sz="2800" dirty="0"/>
              <a:t> </a:t>
            </a:r>
            <a:r>
              <a:rPr lang="en-GB" sz="2800" dirty="0" err="1"/>
              <a:t>stabilní</a:t>
            </a:r>
            <a:r>
              <a:rPr lang="en-GB" sz="2800" dirty="0"/>
              <a:t> </a:t>
            </a:r>
            <a:r>
              <a:rPr lang="en-GB" sz="2800" dirty="0" err="1"/>
              <a:t>stav</a:t>
            </a:r>
            <a:endParaRPr lang="en-GB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51922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24093-E8D6-A6EB-7350-F4D1EC2A5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23CF462-5D36-B6BC-C401-8913242A1431}"/>
              </a:ext>
            </a:extLst>
          </p:cNvPr>
          <p:cNvGrpSpPr/>
          <p:nvPr/>
        </p:nvGrpSpPr>
        <p:grpSpPr>
          <a:xfrm>
            <a:off x="0" y="1721774"/>
            <a:ext cx="13086832" cy="1569030"/>
            <a:chOff x="0" y="0"/>
            <a:chExt cx="3446738" cy="41324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C840C4A-606E-3788-FE3B-BE74E9780BEE}"/>
                </a:ext>
              </a:extLst>
            </p:cNvPr>
            <p:cNvSpPr/>
            <p:nvPr/>
          </p:nvSpPr>
          <p:spPr>
            <a:xfrm>
              <a:off x="0" y="0"/>
              <a:ext cx="3446738" cy="413243"/>
            </a:xfrm>
            <a:custGeom>
              <a:avLst/>
              <a:gdLst/>
              <a:ahLst/>
              <a:cxnLst/>
              <a:rect l="l" t="t" r="r" b="b"/>
              <a:pathLst>
                <a:path w="3446738" h="413243">
                  <a:moveTo>
                    <a:pt x="59158" y="0"/>
                  </a:moveTo>
                  <a:lnTo>
                    <a:pt x="3387580" y="0"/>
                  </a:lnTo>
                  <a:cubicBezTo>
                    <a:pt x="3420252" y="0"/>
                    <a:pt x="3446738" y="26486"/>
                    <a:pt x="3446738" y="59158"/>
                  </a:cubicBezTo>
                  <a:lnTo>
                    <a:pt x="3446738" y="354084"/>
                  </a:lnTo>
                  <a:cubicBezTo>
                    <a:pt x="3446738" y="369774"/>
                    <a:pt x="3440505" y="384821"/>
                    <a:pt x="3429411" y="395916"/>
                  </a:cubicBezTo>
                  <a:cubicBezTo>
                    <a:pt x="3418317" y="407010"/>
                    <a:pt x="3403269" y="413243"/>
                    <a:pt x="3387580" y="413243"/>
                  </a:cubicBezTo>
                  <a:lnTo>
                    <a:pt x="59158" y="413243"/>
                  </a:lnTo>
                  <a:cubicBezTo>
                    <a:pt x="26486" y="413243"/>
                    <a:pt x="0" y="386757"/>
                    <a:pt x="0" y="354084"/>
                  </a:cubicBezTo>
                  <a:lnTo>
                    <a:pt x="0" y="59158"/>
                  </a:lnTo>
                  <a:cubicBezTo>
                    <a:pt x="0" y="26486"/>
                    <a:pt x="26486" y="0"/>
                    <a:pt x="59158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5FA8993E-13B9-F057-B87D-EC273D30DD2E}"/>
                </a:ext>
              </a:extLst>
            </p:cNvPr>
            <p:cNvSpPr txBox="1"/>
            <p:nvPr/>
          </p:nvSpPr>
          <p:spPr>
            <a:xfrm>
              <a:off x="0" y="-38100"/>
              <a:ext cx="3446738" cy="45134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75372E05-B25C-B690-ECD5-BD4349740F64}"/>
              </a:ext>
            </a:extLst>
          </p:cNvPr>
          <p:cNvGrpSpPr/>
          <p:nvPr/>
        </p:nvGrpSpPr>
        <p:grpSpPr>
          <a:xfrm>
            <a:off x="9146583" y="9285198"/>
            <a:ext cx="9141417" cy="992216"/>
            <a:chOff x="0" y="0"/>
            <a:chExt cx="2732126" cy="261324"/>
          </a:xfrm>
          <a:solidFill>
            <a:schemeClr val="accent1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2AEC5B4-BDFE-EDAE-C282-883C89B43442}"/>
                </a:ext>
              </a:extLst>
            </p:cNvPr>
            <p:cNvSpPr/>
            <p:nvPr/>
          </p:nvSpPr>
          <p:spPr>
            <a:xfrm>
              <a:off x="0" y="0"/>
              <a:ext cx="2732126" cy="261324"/>
            </a:xfrm>
            <a:custGeom>
              <a:avLst/>
              <a:gdLst/>
              <a:ahLst/>
              <a:cxnLst/>
              <a:rect l="l" t="t" r="r" b="b"/>
              <a:pathLst>
                <a:path w="2732126" h="261324">
                  <a:moveTo>
                    <a:pt x="74631" y="0"/>
                  </a:moveTo>
                  <a:lnTo>
                    <a:pt x="2657494" y="0"/>
                  </a:lnTo>
                  <a:cubicBezTo>
                    <a:pt x="2677288" y="0"/>
                    <a:pt x="2696271" y="7863"/>
                    <a:pt x="2710267" y="21859"/>
                  </a:cubicBezTo>
                  <a:cubicBezTo>
                    <a:pt x="2724263" y="35855"/>
                    <a:pt x="2732126" y="54838"/>
                    <a:pt x="2732126" y="74631"/>
                  </a:cubicBezTo>
                  <a:lnTo>
                    <a:pt x="2732126" y="186693"/>
                  </a:lnTo>
                  <a:cubicBezTo>
                    <a:pt x="2732126" y="206486"/>
                    <a:pt x="2724263" y="225469"/>
                    <a:pt x="2710267" y="239465"/>
                  </a:cubicBezTo>
                  <a:cubicBezTo>
                    <a:pt x="2696271" y="253461"/>
                    <a:pt x="2677288" y="261324"/>
                    <a:pt x="2657494" y="261324"/>
                  </a:cubicBezTo>
                  <a:lnTo>
                    <a:pt x="74631" y="261324"/>
                  </a:lnTo>
                  <a:cubicBezTo>
                    <a:pt x="54838" y="261324"/>
                    <a:pt x="35855" y="253461"/>
                    <a:pt x="21859" y="239465"/>
                  </a:cubicBezTo>
                  <a:cubicBezTo>
                    <a:pt x="7863" y="225469"/>
                    <a:pt x="0" y="206486"/>
                    <a:pt x="0" y="186693"/>
                  </a:cubicBezTo>
                  <a:lnTo>
                    <a:pt x="0" y="74631"/>
                  </a:lnTo>
                  <a:cubicBezTo>
                    <a:pt x="0" y="54838"/>
                    <a:pt x="7863" y="35855"/>
                    <a:pt x="21859" y="21859"/>
                  </a:cubicBezTo>
                  <a:cubicBezTo>
                    <a:pt x="35855" y="7863"/>
                    <a:pt x="54838" y="0"/>
                    <a:pt x="74631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4652AB46-14BB-6C96-1A11-103A9A1FD4B8}"/>
                </a:ext>
              </a:extLst>
            </p:cNvPr>
            <p:cNvSpPr txBox="1"/>
            <p:nvPr/>
          </p:nvSpPr>
          <p:spPr>
            <a:xfrm>
              <a:off x="0" y="-38100"/>
              <a:ext cx="2732126" cy="29942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A613EBBD-0698-7DA4-E325-83AD5C9CAB89}"/>
              </a:ext>
            </a:extLst>
          </p:cNvPr>
          <p:cNvSpPr txBox="1"/>
          <p:nvPr/>
        </p:nvSpPr>
        <p:spPr>
          <a:xfrm>
            <a:off x="634241" y="1973432"/>
            <a:ext cx="11411387" cy="1001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20"/>
              </a:lnSpc>
            </a:pPr>
            <a:r>
              <a:rPr lang="cs-CZ" sz="5400" b="1" dirty="0">
                <a:solidFill>
                  <a:srgbClr val="000000"/>
                </a:solidFill>
                <a:latin typeface="Poppins" panose="00000500000000000000" pitchFamily="2" charset="-18"/>
                <a:ea typeface="Aileron Bold"/>
                <a:cs typeface="Poppins" panose="00000500000000000000" pitchFamily="2" charset="-18"/>
                <a:sym typeface="Aileron Bold"/>
              </a:rPr>
              <a:t>Od dat k systémové změně </a:t>
            </a:r>
            <a:endParaRPr lang="en-US" sz="5400" b="1" dirty="0">
              <a:solidFill>
                <a:srgbClr val="000000"/>
              </a:solidFill>
              <a:latin typeface="Poppins" panose="00000500000000000000" pitchFamily="2" charset="-18"/>
              <a:ea typeface="Aileron Bold"/>
              <a:cs typeface="Poppins" panose="00000500000000000000" pitchFamily="2" charset="-18"/>
              <a:sym typeface="Aileron Bold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FAA27B72-0A61-E73F-2ECF-CD59FCCD3C0E}"/>
              </a:ext>
            </a:extLst>
          </p:cNvPr>
          <p:cNvSpPr txBox="1"/>
          <p:nvPr/>
        </p:nvSpPr>
        <p:spPr>
          <a:xfrm>
            <a:off x="9408468" y="9366192"/>
            <a:ext cx="8045413" cy="83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031"/>
              </a:lnSpc>
              <a:spcBef>
                <a:spcPct val="0"/>
              </a:spcBef>
            </a:pP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Financováno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z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projektu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Zvýšení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efektivity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systému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sociálních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služeb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reg.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číslo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: CZ.03.02.02/00/22_004/0004236</a:t>
            </a:r>
          </a:p>
        </p:txBody>
      </p:sp>
      <p:pic>
        <p:nvPicPr>
          <p:cNvPr id="15" name="Obrázek 14" descr="Obsah obrázku snímek obrazovky, Písmo, Elektricky modrá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90D8EA1A-8888-3335-3905-0687A3385D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41" y="427000"/>
            <a:ext cx="2858401" cy="740015"/>
          </a:xfrm>
          <a:prstGeom prst="rect">
            <a:avLst/>
          </a:prstGeom>
        </p:spPr>
      </p:pic>
      <p:pic>
        <p:nvPicPr>
          <p:cNvPr id="19" name="Obrázek 18" descr="Obsah obrázku text, snímek obrazovky, Písm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61A2F750-CB0F-32E8-0D80-05BFE3AE8D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66700"/>
            <a:ext cx="2590800" cy="1082791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4F25B949-5A92-73AA-29DB-747B029A20C2}"/>
              </a:ext>
            </a:extLst>
          </p:cNvPr>
          <p:cNvSpPr txBox="1"/>
          <p:nvPr/>
        </p:nvSpPr>
        <p:spPr>
          <a:xfrm>
            <a:off x="476250" y="3287180"/>
            <a:ext cx="1261058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400" b="1" dirty="0"/>
              <a:t>Co jsme se dozvěděli z dat?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24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sz="2400" b="1" dirty="0"/>
              <a:t>Komplexní zdravotní profil:</a:t>
            </a:r>
            <a:r>
              <a:rPr lang="cs-CZ" altLang="cs-CZ" sz="2400" dirty="0"/>
              <a:t> Poprvé vidíme, že zdravotní zátěž populace </a:t>
            </a:r>
            <a:r>
              <a:rPr lang="cs-CZ" altLang="cs-CZ" sz="2400" dirty="0" err="1"/>
              <a:t>PnP</a:t>
            </a:r>
            <a:r>
              <a:rPr lang="cs-CZ" altLang="cs-CZ" sz="2400" dirty="0"/>
              <a:t> je tvořena hlavně chronickými kardiovaskulárními a neurologickými diagnózami.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24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sz="2400" b="1" dirty="0"/>
              <a:t>Klíčové diagnózy a závislost:</a:t>
            </a:r>
            <a:r>
              <a:rPr lang="cs-CZ" altLang="cs-CZ" sz="2400" dirty="0"/>
              <a:t> Data potvrzují korelaci mezi ztrátou soběstačnosti a neurologickým postižením – demence tvoří u IV. stupně </a:t>
            </a:r>
            <a:r>
              <a:rPr lang="cs-CZ" altLang="cs-CZ" sz="2400" dirty="0" err="1"/>
              <a:t>PnP</a:t>
            </a:r>
            <a:r>
              <a:rPr lang="cs-CZ" altLang="cs-CZ" sz="2400" dirty="0"/>
              <a:t> více než </a:t>
            </a:r>
            <a:r>
              <a:rPr lang="cs-CZ" altLang="cs-CZ" sz="2400" b="1" dirty="0"/>
              <a:t>50 % případů</a:t>
            </a:r>
            <a:r>
              <a:rPr lang="cs-CZ" altLang="cs-CZ" sz="2400" dirty="0"/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24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sz="2400" b="1" dirty="0"/>
              <a:t>Trendy v čase:</a:t>
            </a:r>
            <a:r>
              <a:rPr lang="cs-CZ" altLang="cs-CZ" sz="2400" dirty="0"/>
              <a:t> Sledujeme dynamiku systému, včetně vlivu COVID-19, který dočasně zvýšil odchody ze systému a změnil trend u nejvíce nemocných osob (DCCI 5+).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24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sz="2400" b="1" dirty="0"/>
              <a:t>Využívání péče:</a:t>
            </a:r>
            <a:r>
              <a:rPr lang="cs-CZ" altLang="cs-CZ" sz="2400" dirty="0"/>
              <a:t> Víme, že největší nápor je na praktické lékaře, neurology a psychiatry, zatímco intenzivní domácí ošetřovatelskou péči využívá jen malá, ale specifická část populace.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24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sz="2400" b="1" dirty="0"/>
              <a:t>Trajektorie klienta:</a:t>
            </a:r>
            <a:r>
              <a:rPr lang="cs-CZ" altLang="cs-CZ" sz="2400" dirty="0"/>
              <a:t> Rozlišení mezi „setrvávajícími“ a „odcházejícími“ klienty umožňuje identifikovat skupiny s progresivně se zhoršujícím stavem, které vyžadují odlišný typ intervence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72600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BFA91-4F93-E7BB-25F1-69232B266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2DD4C4B-7E9B-45BC-249C-C8A1419CB40E}"/>
              </a:ext>
            </a:extLst>
          </p:cNvPr>
          <p:cNvGrpSpPr/>
          <p:nvPr/>
        </p:nvGrpSpPr>
        <p:grpSpPr>
          <a:xfrm>
            <a:off x="0" y="1721774"/>
            <a:ext cx="16611600" cy="1569030"/>
            <a:chOff x="0" y="0"/>
            <a:chExt cx="3446738" cy="41324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43C4CF0-53A0-2B4C-7DC6-5A60C20F0BA8}"/>
                </a:ext>
              </a:extLst>
            </p:cNvPr>
            <p:cNvSpPr/>
            <p:nvPr/>
          </p:nvSpPr>
          <p:spPr>
            <a:xfrm>
              <a:off x="0" y="0"/>
              <a:ext cx="3446738" cy="413243"/>
            </a:xfrm>
            <a:custGeom>
              <a:avLst/>
              <a:gdLst/>
              <a:ahLst/>
              <a:cxnLst/>
              <a:rect l="l" t="t" r="r" b="b"/>
              <a:pathLst>
                <a:path w="3446738" h="413243">
                  <a:moveTo>
                    <a:pt x="59158" y="0"/>
                  </a:moveTo>
                  <a:lnTo>
                    <a:pt x="3387580" y="0"/>
                  </a:lnTo>
                  <a:cubicBezTo>
                    <a:pt x="3420252" y="0"/>
                    <a:pt x="3446738" y="26486"/>
                    <a:pt x="3446738" y="59158"/>
                  </a:cubicBezTo>
                  <a:lnTo>
                    <a:pt x="3446738" y="354084"/>
                  </a:lnTo>
                  <a:cubicBezTo>
                    <a:pt x="3446738" y="369774"/>
                    <a:pt x="3440505" y="384821"/>
                    <a:pt x="3429411" y="395916"/>
                  </a:cubicBezTo>
                  <a:cubicBezTo>
                    <a:pt x="3418317" y="407010"/>
                    <a:pt x="3403269" y="413243"/>
                    <a:pt x="3387580" y="413243"/>
                  </a:cubicBezTo>
                  <a:lnTo>
                    <a:pt x="59158" y="413243"/>
                  </a:lnTo>
                  <a:cubicBezTo>
                    <a:pt x="26486" y="413243"/>
                    <a:pt x="0" y="386757"/>
                    <a:pt x="0" y="354084"/>
                  </a:cubicBezTo>
                  <a:lnTo>
                    <a:pt x="0" y="59158"/>
                  </a:lnTo>
                  <a:cubicBezTo>
                    <a:pt x="0" y="26486"/>
                    <a:pt x="26486" y="0"/>
                    <a:pt x="59158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66E0AB9-E0D4-0D91-AD82-22EF41E4BF6D}"/>
                </a:ext>
              </a:extLst>
            </p:cNvPr>
            <p:cNvSpPr txBox="1"/>
            <p:nvPr/>
          </p:nvSpPr>
          <p:spPr>
            <a:xfrm>
              <a:off x="0" y="-38100"/>
              <a:ext cx="3446738" cy="45134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54FDF19F-9DA9-D2B5-3C57-DF2C1B190DBC}"/>
              </a:ext>
            </a:extLst>
          </p:cNvPr>
          <p:cNvGrpSpPr/>
          <p:nvPr/>
        </p:nvGrpSpPr>
        <p:grpSpPr>
          <a:xfrm>
            <a:off x="9146583" y="9285198"/>
            <a:ext cx="9141417" cy="992216"/>
            <a:chOff x="0" y="0"/>
            <a:chExt cx="2732126" cy="261324"/>
          </a:xfrm>
          <a:solidFill>
            <a:schemeClr val="accent1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D3F7DD7-CAB4-357C-A0FD-58B512A0C3C8}"/>
                </a:ext>
              </a:extLst>
            </p:cNvPr>
            <p:cNvSpPr/>
            <p:nvPr/>
          </p:nvSpPr>
          <p:spPr>
            <a:xfrm>
              <a:off x="0" y="0"/>
              <a:ext cx="2732126" cy="261324"/>
            </a:xfrm>
            <a:custGeom>
              <a:avLst/>
              <a:gdLst/>
              <a:ahLst/>
              <a:cxnLst/>
              <a:rect l="l" t="t" r="r" b="b"/>
              <a:pathLst>
                <a:path w="2732126" h="261324">
                  <a:moveTo>
                    <a:pt x="74631" y="0"/>
                  </a:moveTo>
                  <a:lnTo>
                    <a:pt x="2657494" y="0"/>
                  </a:lnTo>
                  <a:cubicBezTo>
                    <a:pt x="2677288" y="0"/>
                    <a:pt x="2696271" y="7863"/>
                    <a:pt x="2710267" y="21859"/>
                  </a:cubicBezTo>
                  <a:cubicBezTo>
                    <a:pt x="2724263" y="35855"/>
                    <a:pt x="2732126" y="54838"/>
                    <a:pt x="2732126" y="74631"/>
                  </a:cubicBezTo>
                  <a:lnTo>
                    <a:pt x="2732126" y="186693"/>
                  </a:lnTo>
                  <a:cubicBezTo>
                    <a:pt x="2732126" y="206486"/>
                    <a:pt x="2724263" y="225469"/>
                    <a:pt x="2710267" y="239465"/>
                  </a:cubicBezTo>
                  <a:cubicBezTo>
                    <a:pt x="2696271" y="253461"/>
                    <a:pt x="2677288" y="261324"/>
                    <a:pt x="2657494" y="261324"/>
                  </a:cubicBezTo>
                  <a:lnTo>
                    <a:pt x="74631" y="261324"/>
                  </a:lnTo>
                  <a:cubicBezTo>
                    <a:pt x="54838" y="261324"/>
                    <a:pt x="35855" y="253461"/>
                    <a:pt x="21859" y="239465"/>
                  </a:cubicBezTo>
                  <a:cubicBezTo>
                    <a:pt x="7863" y="225469"/>
                    <a:pt x="0" y="206486"/>
                    <a:pt x="0" y="186693"/>
                  </a:cubicBezTo>
                  <a:lnTo>
                    <a:pt x="0" y="74631"/>
                  </a:lnTo>
                  <a:cubicBezTo>
                    <a:pt x="0" y="54838"/>
                    <a:pt x="7863" y="35855"/>
                    <a:pt x="21859" y="21859"/>
                  </a:cubicBezTo>
                  <a:cubicBezTo>
                    <a:pt x="35855" y="7863"/>
                    <a:pt x="54838" y="0"/>
                    <a:pt x="74631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A4B76BDE-7994-6239-1636-D1EB70EADE33}"/>
                </a:ext>
              </a:extLst>
            </p:cNvPr>
            <p:cNvSpPr txBox="1"/>
            <p:nvPr/>
          </p:nvSpPr>
          <p:spPr>
            <a:xfrm>
              <a:off x="0" y="-38100"/>
              <a:ext cx="2732126" cy="29942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582436ED-E5A0-1482-BA3D-03EA4FA25CE5}"/>
              </a:ext>
            </a:extLst>
          </p:cNvPr>
          <p:cNvSpPr txBox="1"/>
          <p:nvPr/>
        </p:nvSpPr>
        <p:spPr>
          <a:xfrm>
            <a:off x="668360" y="1330442"/>
            <a:ext cx="16400440" cy="20790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20"/>
              </a:lnSpc>
            </a:pPr>
            <a:r>
              <a:rPr lang="cs-CZ" sz="4800" b="1" dirty="0">
                <a:solidFill>
                  <a:srgbClr val="000000"/>
                </a:solidFill>
                <a:latin typeface="Poppins" panose="00000500000000000000" pitchFamily="2" charset="-18"/>
                <a:ea typeface="Aileron Bold"/>
                <a:cs typeface="Poppins" panose="00000500000000000000" pitchFamily="2" charset="-18"/>
                <a:sym typeface="Aileron Bold"/>
              </a:rPr>
              <a:t>Jak můžeme na základě dat přispět k </a:t>
            </a:r>
            <a:r>
              <a:rPr lang="cs-CZ" sz="4800" b="1" dirty="0" err="1">
                <a:solidFill>
                  <a:srgbClr val="000000"/>
                </a:solidFill>
                <a:latin typeface="Poppins" panose="00000500000000000000" pitchFamily="2" charset="-18"/>
                <a:ea typeface="Aileron Bold"/>
                <a:cs typeface="Poppins" panose="00000500000000000000" pitchFamily="2" charset="-18"/>
                <a:sym typeface="Aileron Bold"/>
              </a:rPr>
              <a:t>efektivizaci</a:t>
            </a:r>
            <a:r>
              <a:rPr lang="cs-CZ" sz="4800" b="1" dirty="0">
                <a:solidFill>
                  <a:srgbClr val="000000"/>
                </a:solidFill>
                <a:latin typeface="Poppins" panose="00000500000000000000" pitchFamily="2" charset="-18"/>
                <a:ea typeface="Aileron Bold"/>
                <a:cs typeface="Poppins" panose="00000500000000000000" pitchFamily="2" charset="-18"/>
                <a:sym typeface="Aileron Bold"/>
              </a:rPr>
              <a:t> systému? </a:t>
            </a:r>
            <a:endParaRPr lang="en-US" sz="4800" b="1" dirty="0">
              <a:solidFill>
                <a:srgbClr val="000000"/>
              </a:solidFill>
              <a:latin typeface="Poppins" panose="00000500000000000000" pitchFamily="2" charset="-18"/>
              <a:ea typeface="Aileron Bold"/>
              <a:cs typeface="Poppins" panose="00000500000000000000" pitchFamily="2" charset="-18"/>
              <a:sym typeface="Aileron Bold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6E7373AD-8F77-587F-E83D-1F2DE1B6A081}"/>
              </a:ext>
            </a:extLst>
          </p:cNvPr>
          <p:cNvSpPr txBox="1"/>
          <p:nvPr/>
        </p:nvSpPr>
        <p:spPr>
          <a:xfrm>
            <a:off x="634242" y="3521053"/>
            <a:ext cx="15977358" cy="5856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sz="3200" b="1" dirty="0"/>
              <a:t>Prediktivní plánování kapacit:</a:t>
            </a:r>
            <a:r>
              <a:rPr lang="cs-CZ" altLang="cs-CZ" sz="3200" dirty="0"/>
              <a:t> Na základě nárůstu demence a diabetu lze přesněji plánovat síť sociálních služeb (např. domovy se zvláštním režimem) v krajích a ORP.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sz="3200" b="1" dirty="0"/>
              <a:t>Cílená prevence hospitalizací:</a:t>
            </a:r>
            <a:r>
              <a:rPr lang="cs-CZ" altLang="cs-CZ" sz="3200" dirty="0"/>
              <a:t> Identifikace nejčastějších příčin hospitalizací (oběhová a dýchací soustava) umožňuje lépe propojit sociální práci se zdravotní prevencí a snížit tak zátěž akutní lůžkové péče.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sz="3200" b="1" dirty="0"/>
              <a:t>Zefektivnění revizních procesů:</a:t>
            </a:r>
            <a:r>
              <a:rPr lang="cs-CZ" altLang="cs-CZ" sz="3200" dirty="0"/>
              <a:t> Data o vazbě mezi DCCI (indexem komorbidit) a stupněm </a:t>
            </a:r>
            <a:r>
              <a:rPr lang="cs-CZ" altLang="cs-CZ" sz="3200" dirty="0" err="1"/>
              <a:t>PnP</a:t>
            </a:r>
            <a:r>
              <a:rPr lang="cs-CZ" altLang="cs-CZ" sz="3200" dirty="0"/>
              <a:t> mohou sloužit jako podklad pro prioritizaci kontrol a revizí zdravotního stavu.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sz="3200" b="1" dirty="0"/>
              <a:t>Meziresortní synergie:</a:t>
            </a:r>
            <a:r>
              <a:rPr lang="cs-CZ" altLang="cs-CZ" sz="3200" dirty="0"/>
              <a:t> Projekt dokazuje, že sdílení anonymizovaných dat mezi resorty je technicky i procesně možné a je nezbytným předpokladem pro moderní a efektivní státní správu.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sz="3200" b="1" dirty="0"/>
              <a:t>Individuální přístup (Segmentace):</a:t>
            </a:r>
            <a:r>
              <a:rPr lang="cs-CZ" altLang="cs-CZ" sz="3200" dirty="0"/>
              <a:t> Systém se může posunout od plošného vyplácení dávek k adresnému síťování služeb podle konkrétní trajektorie a diagnózy klienta.</a:t>
            </a:r>
          </a:p>
          <a:p>
            <a:pPr algn="just">
              <a:lnSpc>
                <a:spcPts val="3640"/>
              </a:lnSpc>
              <a:spcBef>
                <a:spcPct val="0"/>
              </a:spcBef>
            </a:pPr>
            <a:endParaRPr lang="en-US" sz="26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19E245EC-E95C-5B10-69D7-EF4143D977DF}"/>
              </a:ext>
            </a:extLst>
          </p:cNvPr>
          <p:cNvSpPr txBox="1"/>
          <p:nvPr/>
        </p:nvSpPr>
        <p:spPr>
          <a:xfrm>
            <a:off x="9408468" y="9366192"/>
            <a:ext cx="8045413" cy="83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031"/>
              </a:lnSpc>
              <a:spcBef>
                <a:spcPct val="0"/>
              </a:spcBef>
            </a:pP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Financováno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z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projektu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Zvýšení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efektivity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systému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sociálních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služeb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reg.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číslo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: CZ.03.02.02/00/22_004/0004236</a:t>
            </a:r>
          </a:p>
        </p:txBody>
      </p:sp>
      <p:pic>
        <p:nvPicPr>
          <p:cNvPr id="15" name="Obrázek 14" descr="Obsah obrázku snímek obrazovky, Písmo, Elektricky modrá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73791411-085E-32AA-D9C2-0E03F9F34A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41" y="427000"/>
            <a:ext cx="2858401" cy="740015"/>
          </a:xfrm>
          <a:prstGeom prst="rect">
            <a:avLst/>
          </a:prstGeom>
        </p:spPr>
      </p:pic>
      <p:pic>
        <p:nvPicPr>
          <p:cNvPr id="19" name="Obrázek 18" descr="Obsah obrázku text, snímek obrazovky, Písm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2BF51A89-E136-E592-3C81-694D37A62B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66700"/>
            <a:ext cx="2590800" cy="108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9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1782B-DDE8-8579-BF07-6F89B81B2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3AC4D7C-751F-619B-388C-4D65D495DD7E}"/>
              </a:ext>
            </a:extLst>
          </p:cNvPr>
          <p:cNvGrpSpPr/>
          <p:nvPr/>
        </p:nvGrpSpPr>
        <p:grpSpPr>
          <a:xfrm>
            <a:off x="0" y="1721774"/>
            <a:ext cx="13086832" cy="1569030"/>
            <a:chOff x="0" y="0"/>
            <a:chExt cx="3446738" cy="41324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4154A66-1EC2-7BEE-761C-4B096F342F3F}"/>
                </a:ext>
              </a:extLst>
            </p:cNvPr>
            <p:cNvSpPr/>
            <p:nvPr/>
          </p:nvSpPr>
          <p:spPr>
            <a:xfrm>
              <a:off x="0" y="0"/>
              <a:ext cx="3446738" cy="413243"/>
            </a:xfrm>
            <a:custGeom>
              <a:avLst/>
              <a:gdLst/>
              <a:ahLst/>
              <a:cxnLst/>
              <a:rect l="l" t="t" r="r" b="b"/>
              <a:pathLst>
                <a:path w="3446738" h="413243">
                  <a:moveTo>
                    <a:pt x="59158" y="0"/>
                  </a:moveTo>
                  <a:lnTo>
                    <a:pt x="3387580" y="0"/>
                  </a:lnTo>
                  <a:cubicBezTo>
                    <a:pt x="3420252" y="0"/>
                    <a:pt x="3446738" y="26486"/>
                    <a:pt x="3446738" y="59158"/>
                  </a:cubicBezTo>
                  <a:lnTo>
                    <a:pt x="3446738" y="354084"/>
                  </a:lnTo>
                  <a:cubicBezTo>
                    <a:pt x="3446738" y="369774"/>
                    <a:pt x="3440505" y="384821"/>
                    <a:pt x="3429411" y="395916"/>
                  </a:cubicBezTo>
                  <a:cubicBezTo>
                    <a:pt x="3418317" y="407010"/>
                    <a:pt x="3403269" y="413243"/>
                    <a:pt x="3387580" y="413243"/>
                  </a:cubicBezTo>
                  <a:lnTo>
                    <a:pt x="59158" y="413243"/>
                  </a:lnTo>
                  <a:cubicBezTo>
                    <a:pt x="26486" y="413243"/>
                    <a:pt x="0" y="386757"/>
                    <a:pt x="0" y="354084"/>
                  </a:cubicBezTo>
                  <a:lnTo>
                    <a:pt x="0" y="59158"/>
                  </a:lnTo>
                  <a:cubicBezTo>
                    <a:pt x="0" y="26486"/>
                    <a:pt x="26486" y="0"/>
                    <a:pt x="59158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9358A3A6-AECA-8741-B32E-70BDBEB401D9}"/>
                </a:ext>
              </a:extLst>
            </p:cNvPr>
            <p:cNvSpPr txBox="1"/>
            <p:nvPr/>
          </p:nvSpPr>
          <p:spPr>
            <a:xfrm>
              <a:off x="0" y="-38100"/>
              <a:ext cx="3446738" cy="45134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18BDA260-E878-73A3-8356-55324B2E5FBF}"/>
              </a:ext>
            </a:extLst>
          </p:cNvPr>
          <p:cNvGrpSpPr/>
          <p:nvPr/>
        </p:nvGrpSpPr>
        <p:grpSpPr>
          <a:xfrm>
            <a:off x="9146583" y="9285198"/>
            <a:ext cx="9141417" cy="992216"/>
            <a:chOff x="0" y="0"/>
            <a:chExt cx="2732126" cy="261324"/>
          </a:xfrm>
          <a:solidFill>
            <a:schemeClr val="accent1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A61B6E5-33AA-FB4A-8572-7E6D7349F243}"/>
                </a:ext>
              </a:extLst>
            </p:cNvPr>
            <p:cNvSpPr/>
            <p:nvPr/>
          </p:nvSpPr>
          <p:spPr>
            <a:xfrm>
              <a:off x="0" y="0"/>
              <a:ext cx="2732126" cy="261324"/>
            </a:xfrm>
            <a:custGeom>
              <a:avLst/>
              <a:gdLst/>
              <a:ahLst/>
              <a:cxnLst/>
              <a:rect l="l" t="t" r="r" b="b"/>
              <a:pathLst>
                <a:path w="2732126" h="261324">
                  <a:moveTo>
                    <a:pt x="74631" y="0"/>
                  </a:moveTo>
                  <a:lnTo>
                    <a:pt x="2657494" y="0"/>
                  </a:lnTo>
                  <a:cubicBezTo>
                    <a:pt x="2677288" y="0"/>
                    <a:pt x="2696271" y="7863"/>
                    <a:pt x="2710267" y="21859"/>
                  </a:cubicBezTo>
                  <a:cubicBezTo>
                    <a:pt x="2724263" y="35855"/>
                    <a:pt x="2732126" y="54838"/>
                    <a:pt x="2732126" y="74631"/>
                  </a:cubicBezTo>
                  <a:lnTo>
                    <a:pt x="2732126" y="186693"/>
                  </a:lnTo>
                  <a:cubicBezTo>
                    <a:pt x="2732126" y="206486"/>
                    <a:pt x="2724263" y="225469"/>
                    <a:pt x="2710267" y="239465"/>
                  </a:cubicBezTo>
                  <a:cubicBezTo>
                    <a:pt x="2696271" y="253461"/>
                    <a:pt x="2677288" y="261324"/>
                    <a:pt x="2657494" y="261324"/>
                  </a:cubicBezTo>
                  <a:lnTo>
                    <a:pt x="74631" y="261324"/>
                  </a:lnTo>
                  <a:cubicBezTo>
                    <a:pt x="54838" y="261324"/>
                    <a:pt x="35855" y="253461"/>
                    <a:pt x="21859" y="239465"/>
                  </a:cubicBezTo>
                  <a:cubicBezTo>
                    <a:pt x="7863" y="225469"/>
                    <a:pt x="0" y="206486"/>
                    <a:pt x="0" y="186693"/>
                  </a:cubicBezTo>
                  <a:lnTo>
                    <a:pt x="0" y="74631"/>
                  </a:lnTo>
                  <a:cubicBezTo>
                    <a:pt x="0" y="54838"/>
                    <a:pt x="7863" y="35855"/>
                    <a:pt x="21859" y="21859"/>
                  </a:cubicBezTo>
                  <a:cubicBezTo>
                    <a:pt x="35855" y="7863"/>
                    <a:pt x="54838" y="0"/>
                    <a:pt x="74631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3EF491EA-4660-8270-EEC6-07345D585962}"/>
                </a:ext>
              </a:extLst>
            </p:cNvPr>
            <p:cNvSpPr txBox="1"/>
            <p:nvPr/>
          </p:nvSpPr>
          <p:spPr>
            <a:xfrm>
              <a:off x="0" y="-38100"/>
              <a:ext cx="2732126" cy="29942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3B50030D-0372-38DB-A0F5-984D4F331EF6}"/>
              </a:ext>
            </a:extLst>
          </p:cNvPr>
          <p:cNvSpPr txBox="1"/>
          <p:nvPr/>
        </p:nvSpPr>
        <p:spPr>
          <a:xfrm>
            <a:off x="3276600" y="5956368"/>
            <a:ext cx="9323116" cy="561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cs-CZ" sz="6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Děkujeme za pozornost! </a:t>
            </a:r>
            <a:r>
              <a:rPr lang="en-US" sz="6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275393C5-5468-A59F-0862-6B90BB30446E}"/>
              </a:ext>
            </a:extLst>
          </p:cNvPr>
          <p:cNvSpPr txBox="1"/>
          <p:nvPr/>
        </p:nvSpPr>
        <p:spPr>
          <a:xfrm>
            <a:off x="9408468" y="9366192"/>
            <a:ext cx="8045413" cy="83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031"/>
              </a:lnSpc>
              <a:spcBef>
                <a:spcPct val="0"/>
              </a:spcBef>
            </a:pP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Financováno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z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projektu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Zvýšení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efektivity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systému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sociálních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služeb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reg.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číslo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: CZ.03.02.02/00/22_004/0004236</a:t>
            </a:r>
          </a:p>
        </p:txBody>
      </p:sp>
      <p:pic>
        <p:nvPicPr>
          <p:cNvPr id="15" name="Obrázek 14" descr="Obsah obrázku snímek obrazovky, Písmo, Elektricky modrá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F85048D6-D652-692E-F866-43A36D5C3A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41" y="427000"/>
            <a:ext cx="2858401" cy="740015"/>
          </a:xfrm>
          <a:prstGeom prst="rect">
            <a:avLst/>
          </a:prstGeom>
        </p:spPr>
      </p:pic>
      <p:pic>
        <p:nvPicPr>
          <p:cNvPr id="19" name="Obrázek 18" descr="Obsah obrázku text, snímek obrazovky, Písm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012EC80F-2F79-47DC-07F0-EBE49C991E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66700"/>
            <a:ext cx="2590800" cy="108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87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04E39-31F3-5AC0-D680-985D8E1A8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2CC832D-6FC5-620D-81A1-412D6A524CB6}"/>
              </a:ext>
            </a:extLst>
          </p:cNvPr>
          <p:cNvGrpSpPr/>
          <p:nvPr/>
        </p:nvGrpSpPr>
        <p:grpSpPr>
          <a:xfrm>
            <a:off x="0" y="1721774"/>
            <a:ext cx="16459200" cy="1569030"/>
            <a:chOff x="0" y="0"/>
            <a:chExt cx="3446738" cy="41324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300444A-88AF-768B-39A8-FD429CB39E1C}"/>
                </a:ext>
              </a:extLst>
            </p:cNvPr>
            <p:cNvSpPr/>
            <p:nvPr/>
          </p:nvSpPr>
          <p:spPr>
            <a:xfrm>
              <a:off x="0" y="0"/>
              <a:ext cx="3446738" cy="413243"/>
            </a:xfrm>
            <a:custGeom>
              <a:avLst/>
              <a:gdLst/>
              <a:ahLst/>
              <a:cxnLst/>
              <a:rect l="l" t="t" r="r" b="b"/>
              <a:pathLst>
                <a:path w="3446738" h="413243">
                  <a:moveTo>
                    <a:pt x="59158" y="0"/>
                  </a:moveTo>
                  <a:lnTo>
                    <a:pt x="3387580" y="0"/>
                  </a:lnTo>
                  <a:cubicBezTo>
                    <a:pt x="3420252" y="0"/>
                    <a:pt x="3446738" y="26486"/>
                    <a:pt x="3446738" y="59158"/>
                  </a:cubicBezTo>
                  <a:lnTo>
                    <a:pt x="3446738" y="354084"/>
                  </a:lnTo>
                  <a:cubicBezTo>
                    <a:pt x="3446738" y="369774"/>
                    <a:pt x="3440505" y="384821"/>
                    <a:pt x="3429411" y="395916"/>
                  </a:cubicBezTo>
                  <a:cubicBezTo>
                    <a:pt x="3418317" y="407010"/>
                    <a:pt x="3403269" y="413243"/>
                    <a:pt x="3387580" y="413243"/>
                  </a:cubicBezTo>
                  <a:lnTo>
                    <a:pt x="59158" y="413243"/>
                  </a:lnTo>
                  <a:cubicBezTo>
                    <a:pt x="26486" y="413243"/>
                    <a:pt x="0" y="386757"/>
                    <a:pt x="0" y="354084"/>
                  </a:cubicBezTo>
                  <a:lnTo>
                    <a:pt x="0" y="59158"/>
                  </a:lnTo>
                  <a:cubicBezTo>
                    <a:pt x="0" y="26486"/>
                    <a:pt x="26486" y="0"/>
                    <a:pt x="59158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D5CB6D61-611F-5256-83BD-DB66AE6AF9C8}"/>
                </a:ext>
              </a:extLst>
            </p:cNvPr>
            <p:cNvSpPr txBox="1"/>
            <p:nvPr/>
          </p:nvSpPr>
          <p:spPr>
            <a:xfrm>
              <a:off x="0" y="-38100"/>
              <a:ext cx="3446738" cy="45134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D1896DA3-91F2-3EEC-211D-F44C2B906BA4}"/>
              </a:ext>
            </a:extLst>
          </p:cNvPr>
          <p:cNvGrpSpPr/>
          <p:nvPr/>
        </p:nvGrpSpPr>
        <p:grpSpPr>
          <a:xfrm>
            <a:off x="9146583" y="9285198"/>
            <a:ext cx="9141417" cy="992216"/>
            <a:chOff x="0" y="0"/>
            <a:chExt cx="2732126" cy="261324"/>
          </a:xfrm>
          <a:solidFill>
            <a:schemeClr val="accent1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263C3E75-2AEC-0B53-D440-15ABBA6026D0}"/>
                </a:ext>
              </a:extLst>
            </p:cNvPr>
            <p:cNvSpPr/>
            <p:nvPr/>
          </p:nvSpPr>
          <p:spPr>
            <a:xfrm>
              <a:off x="0" y="0"/>
              <a:ext cx="2732126" cy="261324"/>
            </a:xfrm>
            <a:custGeom>
              <a:avLst/>
              <a:gdLst/>
              <a:ahLst/>
              <a:cxnLst/>
              <a:rect l="l" t="t" r="r" b="b"/>
              <a:pathLst>
                <a:path w="2732126" h="261324">
                  <a:moveTo>
                    <a:pt x="74631" y="0"/>
                  </a:moveTo>
                  <a:lnTo>
                    <a:pt x="2657494" y="0"/>
                  </a:lnTo>
                  <a:cubicBezTo>
                    <a:pt x="2677288" y="0"/>
                    <a:pt x="2696271" y="7863"/>
                    <a:pt x="2710267" y="21859"/>
                  </a:cubicBezTo>
                  <a:cubicBezTo>
                    <a:pt x="2724263" y="35855"/>
                    <a:pt x="2732126" y="54838"/>
                    <a:pt x="2732126" y="74631"/>
                  </a:cubicBezTo>
                  <a:lnTo>
                    <a:pt x="2732126" y="186693"/>
                  </a:lnTo>
                  <a:cubicBezTo>
                    <a:pt x="2732126" y="206486"/>
                    <a:pt x="2724263" y="225469"/>
                    <a:pt x="2710267" y="239465"/>
                  </a:cubicBezTo>
                  <a:cubicBezTo>
                    <a:pt x="2696271" y="253461"/>
                    <a:pt x="2677288" y="261324"/>
                    <a:pt x="2657494" y="261324"/>
                  </a:cubicBezTo>
                  <a:lnTo>
                    <a:pt x="74631" y="261324"/>
                  </a:lnTo>
                  <a:cubicBezTo>
                    <a:pt x="54838" y="261324"/>
                    <a:pt x="35855" y="253461"/>
                    <a:pt x="21859" y="239465"/>
                  </a:cubicBezTo>
                  <a:cubicBezTo>
                    <a:pt x="7863" y="225469"/>
                    <a:pt x="0" y="206486"/>
                    <a:pt x="0" y="186693"/>
                  </a:cubicBezTo>
                  <a:lnTo>
                    <a:pt x="0" y="74631"/>
                  </a:lnTo>
                  <a:cubicBezTo>
                    <a:pt x="0" y="54838"/>
                    <a:pt x="7863" y="35855"/>
                    <a:pt x="21859" y="21859"/>
                  </a:cubicBezTo>
                  <a:cubicBezTo>
                    <a:pt x="35855" y="7863"/>
                    <a:pt x="54838" y="0"/>
                    <a:pt x="74631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AC3C58AB-5E4E-2D26-7003-77635F3A8B91}"/>
                </a:ext>
              </a:extLst>
            </p:cNvPr>
            <p:cNvSpPr txBox="1"/>
            <p:nvPr/>
          </p:nvSpPr>
          <p:spPr>
            <a:xfrm>
              <a:off x="0" y="-38100"/>
              <a:ext cx="2732126" cy="29942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6DC3CAB0-E78A-D9AA-AC6F-676AC947A547}"/>
              </a:ext>
            </a:extLst>
          </p:cNvPr>
          <p:cNvSpPr txBox="1"/>
          <p:nvPr/>
        </p:nvSpPr>
        <p:spPr>
          <a:xfrm>
            <a:off x="990600" y="1311676"/>
            <a:ext cx="15297587" cy="20574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20"/>
              </a:lnSpc>
            </a:pPr>
            <a:r>
              <a:rPr lang="cs-CZ" sz="4800" b="1" dirty="0">
                <a:solidFill>
                  <a:srgbClr val="000000"/>
                </a:solidFill>
                <a:latin typeface="Poppins" panose="00000500000000000000" pitchFamily="2" charset="-18"/>
                <a:ea typeface="Aileron Bold"/>
                <a:cs typeface="Poppins" panose="00000500000000000000" pitchFamily="2" charset="-18"/>
                <a:sym typeface="Aileron Bold"/>
              </a:rPr>
              <a:t>Data jako základ systémové změny a nástroj zefektivnění administrativy</a:t>
            </a:r>
            <a:endParaRPr lang="en-US" sz="4800" b="1" dirty="0">
              <a:solidFill>
                <a:srgbClr val="000000"/>
              </a:solidFill>
              <a:latin typeface="Poppins" panose="00000500000000000000" pitchFamily="2" charset="-18"/>
              <a:ea typeface="Aileron Bold"/>
              <a:cs typeface="Poppins" panose="00000500000000000000" pitchFamily="2" charset="-18"/>
              <a:sym typeface="Aileron Bold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3A12582C-1DA1-6ADE-29E2-C0D7EE274249}"/>
              </a:ext>
            </a:extLst>
          </p:cNvPr>
          <p:cNvSpPr txBox="1"/>
          <p:nvPr/>
        </p:nvSpPr>
        <p:spPr>
          <a:xfrm>
            <a:off x="990600" y="3521053"/>
            <a:ext cx="12096231" cy="5173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cs-CZ" sz="2800" b="1" dirty="0">
                <a:latin typeface="+mj-lt"/>
              </a:rPr>
              <a:t>Propojení sociálního a zdravotního světa (SZ DATA)</a:t>
            </a:r>
          </a:p>
          <a:p>
            <a:endParaRPr lang="cs-CZ" sz="2800" dirty="0">
              <a:latin typeface="+mj-lt"/>
            </a:endParaRPr>
          </a:p>
          <a:p>
            <a:r>
              <a:rPr lang="cs-CZ" sz="2800" b="1" dirty="0">
                <a:latin typeface="+mj-lt"/>
              </a:rPr>
              <a:t>Vize:</a:t>
            </a:r>
            <a:r>
              <a:rPr lang="cs-CZ" sz="2800" dirty="0">
                <a:latin typeface="+mj-lt"/>
              </a:rPr>
              <a:t> Přechod od odhadů k </a:t>
            </a:r>
            <a:r>
              <a:rPr lang="cs-CZ" sz="2800" b="1" dirty="0">
                <a:latin typeface="+mj-lt"/>
              </a:rPr>
              <a:t>evidence-</a:t>
            </a:r>
            <a:r>
              <a:rPr lang="cs-CZ" sz="2800" b="1" dirty="0" err="1">
                <a:latin typeface="+mj-lt"/>
              </a:rPr>
              <a:t>based</a:t>
            </a:r>
            <a:r>
              <a:rPr lang="cs-CZ" sz="2800" b="1" dirty="0">
                <a:latin typeface="+mj-lt"/>
              </a:rPr>
              <a:t> politice</a:t>
            </a:r>
            <a:r>
              <a:rPr lang="cs-CZ" sz="2800" dirty="0">
                <a:latin typeface="+mj-lt"/>
              </a:rPr>
              <a:t> (rozhodování na základě důkazů, v našem případě na základě dat a datových výstupů - analýz).</a:t>
            </a:r>
          </a:p>
          <a:p>
            <a:endParaRPr lang="cs-CZ" sz="2800" b="1" dirty="0">
              <a:latin typeface="+mj-lt"/>
            </a:endParaRPr>
          </a:p>
          <a:p>
            <a:r>
              <a:rPr lang="cs-CZ" sz="2800" b="1" dirty="0">
                <a:latin typeface="+mj-lt"/>
              </a:rPr>
              <a:t>Proč to děláme?</a:t>
            </a:r>
            <a:r>
              <a:rPr lang="cs-CZ" sz="2800" dirty="0">
                <a:latin typeface="+mj-lt"/>
              </a:rPr>
              <a:t> Data nejsou jen statistika, jsou zdrojem pro pochopení reálných potřeb lidí v systému, zdroj pro efektivní řízení systému</a:t>
            </a:r>
          </a:p>
          <a:p>
            <a:endParaRPr lang="cs-CZ" sz="2800" b="1" dirty="0">
              <a:latin typeface="+mj-lt"/>
            </a:endParaRPr>
          </a:p>
          <a:p>
            <a:r>
              <a:rPr lang="cs-CZ" sz="2800" b="1" dirty="0">
                <a:latin typeface="+mj-lt"/>
              </a:rPr>
              <a:t>Hlavní přínos tohoto příspěvku:</a:t>
            </a:r>
            <a:r>
              <a:rPr lang="cs-CZ" sz="2800" dirty="0">
                <a:latin typeface="+mj-lt"/>
              </a:rPr>
              <a:t> Propojení dat o příspěvku na péči (</a:t>
            </a:r>
            <a:r>
              <a:rPr lang="cs-CZ" sz="2800" dirty="0" err="1">
                <a:latin typeface="+mj-lt"/>
              </a:rPr>
              <a:t>PnP</a:t>
            </a:r>
            <a:r>
              <a:rPr lang="cs-CZ" sz="2800" dirty="0">
                <a:latin typeface="+mj-lt"/>
              </a:rPr>
              <a:t>) a zdravotního stavu nám poprvé umožňuje vidět „celého člověka“, nikoliv jen klienta nebo pacienta (na následujících slidech uvidíme, co vše lze z dat vyčíst)</a:t>
            </a:r>
          </a:p>
          <a:p>
            <a:pPr algn="just">
              <a:lnSpc>
                <a:spcPts val="3640"/>
              </a:lnSpc>
              <a:spcBef>
                <a:spcPct val="0"/>
              </a:spcBef>
            </a:pPr>
            <a:r>
              <a:rPr lang="en-US" sz="2600" dirty="0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12D138F2-D732-D44D-7A73-B1C3F5A72CAD}"/>
              </a:ext>
            </a:extLst>
          </p:cNvPr>
          <p:cNvSpPr txBox="1"/>
          <p:nvPr/>
        </p:nvSpPr>
        <p:spPr>
          <a:xfrm>
            <a:off x="9408468" y="9366192"/>
            <a:ext cx="8045413" cy="83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031"/>
              </a:lnSpc>
              <a:spcBef>
                <a:spcPct val="0"/>
              </a:spcBef>
            </a:pP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Financováno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z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projektu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Zvýšení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efektivity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systému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sociálních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služeb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reg.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číslo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: CZ.03.02.02/00/22_004/0004236</a:t>
            </a:r>
          </a:p>
        </p:txBody>
      </p:sp>
      <p:pic>
        <p:nvPicPr>
          <p:cNvPr id="15" name="Obrázek 14" descr="Obsah obrázku snímek obrazovky, Písmo, Elektricky modrá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EFB57DF2-1987-9C73-42A2-91DE5E72FC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41" y="427000"/>
            <a:ext cx="2858401" cy="740015"/>
          </a:xfrm>
          <a:prstGeom prst="rect">
            <a:avLst/>
          </a:prstGeom>
        </p:spPr>
      </p:pic>
      <p:pic>
        <p:nvPicPr>
          <p:cNvPr id="19" name="Obrázek 18" descr="Obsah obrázku text, snímek obrazovky, Písm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C8F7FEB3-F451-2EE1-9547-62DDDBB18E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66700"/>
            <a:ext cx="2590800" cy="108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78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7F2AC-B20F-9D6E-48B4-076B08073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6228638-2841-67D8-5246-38BA4F71EB67}"/>
              </a:ext>
            </a:extLst>
          </p:cNvPr>
          <p:cNvGrpSpPr/>
          <p:nvPr/>
        </p:nvGrpSpPr>
        <p:grpSpPr>
          <a:xfrm>
            <a:off x="0" y="1721774"/>
            <a:ext cx="14020800" cy="1569030"/>
            <a:chOff x="0" y="0"/>
            <a:chExt cx="3446738" cy="41324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D499252-F031-E87E-AF88-F4B0018E6D3F}"/>
                </a:ext>
              </a:extLst>
            </p:cNvPr>
            <p:cNvSpPr/>
            <p:nvPr/>
          </p:nvSpPr>
          <p:spPr>
            <a:xfrm>
              <a:off x="0" y="0"/>
              <a:ext cx="3446738" cy="413243"/>
            </a:xfrm>
            <a:custGeom>
              <a:avLst/>
              <a:gdLst/>
              <a:ahLst/>
              <a:cxnLst/>
              <a:rect l="l" t="t" r="r" b="b"/>
              <a:pathLst>
                <a:path w="3446738" h="413243">
                  <a:moveTo>
                    <a:pt x="59158" y="0"/>
                  </a:moveTo>
                  <a:lnTo>
                    <a:pt x="3387580" y="0"/>
                  </a:lnTo>
                  <a:cubicBezTo>
                    <a:pt x="3420252" y="0"/>
                    <a:pt x="3446738" y="26486"/>
                    <a:pt x="3446738" y="59158"/>
                  </a:cubicBezTo>
                  <a:lnTo>
                    <a:pt x="3446738" y="354084"/>
                  </a:lnTo>
                  <a:cubicBezTo>
                    <a:pt x="3446738" y="369774"/>
                    <a:pt x="3440505" y="384821"/>
                    <a:pt x="3429411" y="395916"/>
                  </a:cubicBezTo>
                  <a:cubicBezTo>
                    <a:pt x="3418317" y="407010"/>
                    <a:pt x="3403269" y="413243"/>
                    <a:pt x="3387580" y="413243"/>
                  </a:cubicBezTo>
                  <a:lnTo>
                    <a:pt x="59158" y="413243"/>
                  </a:lnTo>
                  <a:cubicBezTo>
                    <a:pt x="26486" y="413243"/>
                    <a:pt x="0" y="386757"/>
                    <a:pt x="0" y="354084"/>
                  </a:cubicBezTo>
                  <a:lnTo>
                    <a:pt x="0" y="59158"/>
                  </a:lnTo>
                  <a:cubicBezTo>
                    <a:pt x="0" y="26486"/>
                    <a:pt x="26486" y="0"/>
                    <a:pt x="59158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D9C3D93B-4614-F6D8-80E7-9D997A40A003}"/>
                </a:ext>
              </a:extLst>
            </p:cNvPr>
            <p:cNvSpPr txBox="1"/>
            <p:nvPr/>
          </p:nvSpPr>
          <p:spPr>
            <a:xfrm>
              <a:off x="0" y="-38100"/>
              <a:ext cx="3446738" cy="45134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BA8CFDFC-E9D5-5646-BCB1-0C59940E54E1}"/>
              </a:ext>
            </a:extLst>
          </p:cNvPr>
          <p:cNvGrpSpPr/>
          <p:nvPr/>
        </p:nvGrpSpPr>
        <p:grpSpPr>
          <a:xfrm>
            <a:off x="9146583" y="9285198"/>
            <a:ext cx="9141417" cy="992216"/>
            <a:chOff x="0" y="0"/>
            <a:chExt cx="2732126" cy="261324"/>
          </a:xfrm>
          <a:solidFill>
            <a:schemeClr val="accent1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0557DDD-E9AA-5802-1BAD-F58975D5A5E5}"/>
                </a:ext>
              </a:extLst>
            </p:cNvPr>
            <p:cNvSpPr/>
            <p:nvPr/>
          </p:nvSpPr>
          <p:spPr>
            <a:xfrm>
              <a:off x="0" y="0"/>
              <a:ext cx="2732126" cy="261324"/>
            </a:xfrm>
            <a:custGeom>
              <a:avLst/>
              <a:gdLst/>
              <a:ahLst/>
              <a:cxnLst/>
              <a:rect l="l" t="t" r="r" b="b"/>
              <a:pathLst>
                <a:path w="2732126" h="261324">
                  <a:moveTo>
                    <a:pt x="74631" y="0"/>
                  </a:moveTo>
                  <a:lnTo>
                    <a:pt x="2657494" y="0"/>
                  </a:lnTo>
                  <a:cubicBezTo>
                    <a:pt x="2677288" y="0"/>
                    <a:pt x="2696271" y="7863"/>
                    <a:pt x="2710267" y="21859"/>
                  </a:cubicBezTo>
                  <a:cubicBezTo>
                    <a:pt x="2724263" y="35855"/>
                    <a:pt x="2732126" y="54838"/>
                    <a:pt x="2732126" y="74631"/>
                  </a:cubicBezTo>
                  <a:lnTo>
                    <a:pt x="2732126" y="186693"/>
                  </a:lnTo>
                  <a:cubicBezTo>
                    <a:pt x="2732126" y="206486"/>
                    <a:pt x="2724263" y="225469"/>
                    <a:pt x="2710267" y="239465"/>
                  </a:cubicBezTo>
                  <a:cubicBezTo>
                    <a:pt x="2696271" y="253461"/>
                    <a:pt x="2677288" y="261324"/>
                    <a:pt x="2657494" y="261324"/>
                  </a:cubicBezTo>
                  <a:lnTo>
                    <a:pt x="74631" y="261324"/>
                  </a:lnTo>
                  <a:cubicBezTo>
                    <a:pt x="54838" y="261324"/>
                    <a:pt x="35855" y="253461"/>
                    <a:pt x="21859" y="239465"/>
                  </a:cubicBezTo>
                  <a:cubicBezTo>
                    <a:pt x="7863" y="225469"/>
                    <a:pt x="0" y="206486"/>
                    <a:pt x="0" y="186693"/>
                  </a:cubicBezTo>
                  <a:lnTo>
                    <a:pt x="0" y="74631"/>
                  </a:lnTo>
                  <a:cubicBezTo>
                    <a:pt x="0" y="54838"/>
                    <a:pt x="7863" y="35855"/>
                    <a:pt x="21859" y="21859"/>
                  </a:cubicBezTo>
                  <a:cubicBezTo>
                    <a:pt x="35855" y="7863"/>
                    <a:pt x="54838" y="0"/>
                    <a:pt x="74631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B69E7586-E8E7-E6FB-CEC4-41BAC7F41BC6}"/>
                </a:ext>
              </a:extLst>
            </p:cNvPr>
            <p:cNvSpPr txBox="1"/>
            <p:nvPr/>
          </p:nvSpPr>
          <p:spPr>
            <a:xfrm>
              <a:off x="0" y="-38100"/>
              <a:ext cx="2732126" cy="29942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4A07DBF2-E81E-2316-2F7D-3AAB3FC07D25}"/>
              </a:ext>
            </a:extLst>
          </p:cNvPr>
          <p:cNvSpPr txBox="1"/>
          <p:nvPr/>
        </p:nvSpPr>
        <p:spPr>
          <a:xfrm>
            <a:off x="1390213" y="1948645"/>
            <a:ext cx="11258987" cy="1001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20"/>
              </a:lnSpc>
            </a:pPr>
            <a:r>
              <a:rPr lang="cs-CZ" sz="5400" b="1" dirty="0">
                <a:solidFill>
                  <a:srgbClr val="000000"/>
                </a:solidFill>
                <a:latin typeface="Poppins" panose="00000500000000000000" pitchFamily="2" charset="-18"/>
                <a:ea typeface="Aileron Bold"/>
                <a:cs typeface="Poppins" panose="00000500000000000000" pitchFamily="2" charset="-18"/>
                <a:sym typeface="Aileron Bold"/>
              </a:rPr>
              <a:t>Jak na data a co dál s daty? </a:t>
            </a:r>
            <a:endParaRPr lang="en-US" sz="5400" b="1" dirty="0">
              <a:solidFill>
                <a:srgbClr val="000000"/>
              </a:solidFill>
              <a:latin typeface="Poppins" panose="00000500000000000000" pitchFamily="2" charset="-18"/>
              <a:ea typeface="Aileron Bold"/>
              <a:cs typeface="Poppins" panose="00000500000000000000" pitchFamily="2" charset="-18"/>
              <a:sym typeface="Aileron Bold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32337A03-F535-21DC-2804-B7CFEB770109}"/>
              </a:ext>
            </a:extLst>
          </p:cNvPr>
          <p:cNvSpPr txBox="1"/>
          <p:nvPr/>
        </p:nvSpPr>
        <p:spPr>
          <a:xfrm>
            <a:off x="1390213" y="3521053"/>
            <a:ext cx="9323116" cy="439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  <a:spcBef>
                <a:spcPct val="0"/>
              </a:spcBef>
            </a:pPr>
            <a:r>
              <a:rPr lang="en-US" sz="26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E84EADD6-909E-3FC6-8A11-6410A9F287F7}"/>
              </a:ext>
            </a:extLst>
          </p:cNvPr>
          <p:cNvSpPr txBox="1"/>
          <p:nvPr/>
        </p:nvSpPr>
        <p:spPr>
          <a:xfrm>
            <a:off x="9408468" y="9366192"/>
            <a:ext cx="8045413" cy="83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031"/>
              </a:lnSpc>
              <a:spcBef>
                <a:spcPct val="0"/>
              </a:spcBef>
            </a:pP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Financováno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z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projektu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Zvýšení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efektivity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systému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sociálních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služeb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reg.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číslo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: CZ.03.02.02/00/22_004/0004236</a:t>
            </a:r>
          </a:p>
        </p:txBody>
      </p:sp>
      <p:pic>
        <p:nvPicPr>
          <p:cNvPr id="15" name="Obrázek 14" descr="Obsah obrázku snímek obrazovky, Písmo, Elektricky modrá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48523969-D32B-1B67-082F-1A9368CF1F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41" y="427000"/>
            <a:ext cx="2858401" cy="740015"/>
          </a:xfrm>
          <a:prstGeom prst="rect">
            <a:avLst/>
          </a:prstGeom>
        </p:spPr>
      </p:pic>
      <p:pic>
        <p:nvPicPr>
          <p:cNvPr id="19" name="Obrázek 18" descr="Obsah obrázku text, snímek obrazovky, Písm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01636F53-39F5-F739-ED82-6E2C5C4EF5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66700"/>
            <a:ext cx="2590800" cy="108279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691DDD7-0A05-D80D-D533-0080224AA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241" y="3367303"/>
            <a:ext cx="13386559" cy="580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80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0E1E82-8B92-17B0-0567-3E00D7284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AF865F1-1D04-1EF1-FCFB-8FC8D65BAEB0}"/>
              </a:ext>
            </a:extLst>
          </p:cNvPr>
          <p:cNvGrpSpPr/>
          <p:nvPr/>
        </p:nvGrpSpPr>
        <p:grpSpPr>
          <a:xfrm>
            <a:off x="0" y="1721774"/>
            <a:ext cx="13086832" cy="1569030"/>
            <a:chOff x="0" y="0"/>
            <a:chExt cx="3446738" cy="41324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DEC0874-8B14-190B-0EC4-BA00C7278042}"/>
                </a:ext>
              </a:extLst>
            </p:cNvPr>
            <p:cNvSpPr/>
            <p:nvPr/>
          </p:nvSpPr>
          <p:spPr>
            <a:xfrm>
              <a:off x="0" y="0"/>
              <a:ext cx="3446738" cy="413243"/>
            </a:xfrm>
            <a:custGeom>
              <a:avLst/>
              <a:gdLst/>
              <a:ahLst/>
              <a:cxnLst/>
              <a:rect l="l" t="t" r="r" b="b"/>
              <a:pathLst>
                <a:path w="3446738" h="413243">
                  <a:moveTo>
                    <a:pt x="59158" y="0"/>
                  </a:moveTo>
                  <a:lnTo>
                    <a:pt x="3387580" y="0"/>
                  </a:lnTo>
                  <a:cubicBezTo>
                    <a:pt x="3420252" y="0"/>
                    <a:pt x="3446738" y="26486"/>
                    <a:pt x="3446738" y="59158"/>
                  </a:cubicBezTo>
                  <a:lnTo>
                    <a:pt x="3446738" y="354084"/>
                  </a:lnTo>
                  <a:cubicBezTo>
                    <a:pt x="3446738" y="369774"/>
                    <a:pt x="3440505" y="384821"/>
                    <a:pt x="3429411" y="395916"/>
                  </a:cubicBezTo>
                  <a:cubicBezTo>
                    <a:pt x="3418317" y="407010"/>
                    <a:pt x="3403269" y="413243"/>
                    <a:pt x="3387580" y="413243"/>
                  </a:cubicBezTo>
                  <a:lnTo>
                    <a:pt x="59158" y="413243"/>
                  </a:lnTo>
                  <a:cubicBezTo>
                    <a:pt x="26486" y="413243"/>
                    <a:pt x="0" y="386757"/>
                    <a:pt x="0" y="354084"/>
                  </a:cubicBezTo>
                  <a:lnTo>
                    <a:pt x="0" y="59158"/>
                  </a:lnTo>
                  <a:cubicBezTo>
                    <a:pt x="0" y="26486"/>
                    <a:pt x="26486" y="0"/>
                    <a:pt x="59158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2751A57-B044-8F9C-8927-D8D7F47CCA7C}"/>
                </a:ext>
              </a:extLst>
            </p:cNvPr>
            <p:cNvSpPr txBox="1"/>
            <p:nvPr/>
          </p:nvSpPr>
          <p:spPr>
            <a:xfrm>
              <a:off x="0" y="-38100"/>
              <a:ext cx="3446738" cy="45134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B63BBB3D-82D3-0DAB-D8B0-C2CB328DCD38}"/>
              </a:ext>
            </a:extLst>
          </p:cNvPr>
          <p:cNvGrpSpPr/>
          <p:nvPr/>
        </p:nvGrpSpPr>
        <p:grpSpPr>
          <a:xfrm>
            <a:off x="9146583" y="9285198"/>
            <a:ext cx="9141417" cy="992216"/>
            <a:chOff x="0" y="0"/>
            <a:chExt cx="2732126" cy="261324"/>
          </a:xfrm>
          <a:solidFill>
            <a:schemeClr val="accent1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D03FB1E-ED37-1412-6ED2-718EC0608162}"/>
                </a:ext>
              </a:extLst>
            </p:cNvPr>
            <p:cNvSpPr/>
            <p:nvPr/>
          </p:nvSpPr>
          <p:spPr>
            <a:xfrm>
              <a:off x="0" y="0"/>
              <a:ext cx="2732126" cy="261324"/>
            </a:xfrm>
            <a:custGeom>
              <a:avLst/>
              <a:gdLst/>
              <a:ahLst/>
              <a:cxnLst/>
              <a:rect l="l" t="t" r="r" b="b"/>
              <a:pathLst>
                <a:path w="2732126" h="261324">
                  <a:moveTo>
                    <a:pt x="74631" y="0"/>
                  </a:moveTo>
                  <a:lnTo>
                    <a:pt x="2657494" y="0"/>
                  </a:lnTo>
                  <a:cubicBezTo>
                    <a:pt x="2677288" y="0"/>
                    <a:pt x="2696271" y="7863"/>
                    <a:pt x="2710267" y="21859"/>
                  </a:cubicBezTo>
                  <a:cubicBezTo>
                    <a:pt x="2724263" y="35855"/>
                    <a:pt x="2732126" y="54838"/>
                    <a:pt x="2732126" y="74631"/>
                  </a:cubicBezTo>
                  <a:lnTo>
                    <a:pt x="2732126" y="186693"/>
                  </a:lnTo>
                  <a:cubicBezTo>
                    <a:pt x="2732126" y="206486"/>
                    <a:pt x="2724263" y="225469"/>
                    <a:pt x="2710267" y="239465"/>
                  </a:cubicBezTo>
                  <a:cubicBezTo>
                    <a:pt x="2696271" y="253461"/>
                    <a:pt x="2677288" y="261324"/>
                    <a:pt x="2657494" y="261324"/>
                  </a:cubicBezTo>
                  <a:lnTo>
                    <a:pt x="74631" y="261324"/>
                  </a:lnTo>
                  <a:cubicBezTo>
                    <a:pt x="54838" y="261324"/>
                    <a:pt x="35855" y="253461"/>
                    <a:pt x="21859" y="239465"/>
                  </a:cubicBezTo>
                  <a:cubicBezTo>
                    <a:pt x="7863" y="225469"/>
                    <a:pt x="0" y="206486"/>
                    <a:pt x="0" y="186693"/>
                  </a:cubicBezTo>
                  <a:lnTo>
                    <a:pt x="0" y="74631"/>
                  </a:lnTo>
                  <a:cubicBezTo>
                    <a:pt x="0" y="54838"/>
                    <a:pt x="7863" y="35855"/>
                    <a:pt x="21859" y="21859"/>
                  </a:cubicBezTo>
                  <a:cubicBezTo>
                    <a:pt x="35855" y="7863"/>
                    <a:pt x="54838" y="0"/>
                    <a:pt x="74631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A2E82630-1180-FB31-9A94-FC4A57E91B8F}"/>
                </a:ext>
              </a:extLst>
            </p:cNvPr>
            <p:cNvSpPr txBox="1"/>
            <p:nvPr/>
          </p:nvSpPr>
          <p:spPr>
            <a:xfrm>
              <a:off x="0" y="-38100"/>
              <a:ext cx="2732126" cy="29942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7EFCE07C-B4BE-32AD-515D-ADC8A8D4B9AA}"/>
              </a:ext>
            </a:extLst>
          </p:cNvPr>
          <p:cNvSpPr txBox="1"/>
          <p:nvPr/>
        </p:nvSpPr>
        <p:spPr>
          <a:xfrm>
            <a:off x="762000" y="1867384"/>
            <a:ext cx="12097187" cy="1001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20"/>
              </a:lnSpc>
            </a:pPr>
            <a:r>
              <a:rPr lang="cs-CZ" sz="5400" b="1" dirty="0">
                <a:solidFill>
                  <a:srgbClr val="000000"/>
                </a:solidFill>
                <a:latin typeface="Poppins" panose="00000500000000000000" pitchFamily="2" charset="-18"/>
                <a:ea typeface="Aileron Bold"/>
                <a:cs typeface="Poppins" panose="00000500000000000000" pitchFamily="2" charset="-18"/>
                <a:sym typeface="Aileron Bold"/>
              </a:rPr>
              <a:t>Naplňování cílů skrze sdílení dat </a:t>
            </a:r>
            <a:endParaRPr lang="en-US" sz="5400" b="1" dirty="0">
              <a:solidFill>
                <a:srgbClr val="000000"/>
              </a:solidFill>
              <a:latin typeface="Poppins" panose="00000500000000000000" pitchFamily="2" charset="-18"/>
              <a:ea typeface="Aileron Bold"/>
              <a:cs typeface="Poppins" panose="00000500000000000000" pitchFamily="2" charset="-18"/>
              <a:sym typeface="Aileron Bold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DE0C83C1-D226-81FA-1B61-A4CFBE5531DA}"/>
              </a:ext>
            </a:extLst>
          </p:cNvPr>
          <p:cNvSpPr txBox="1"/>
          <p:nvPr/>
        </p:nvSpPr>
        <p:spPr>
          <a:xfrm>
            <a:off x="1390213" y="3521053"/>
            <a:ext cx="9323116" cy="439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  <a:spcBef>
                <a:spcPct val="0"/>
              </a:spcBef>
            </a:pPr>
            <a:r>
              <a:rPr lang="en-US" sz="26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B33B2828-79AA-3536-14DC-E11F7742DD88}"/>
              </a:ext>
            </a:extLst>
          </p:cNvPr>
          <p:cNvSpPr txBox="1"/>
          <p:nvPr/>
        </p:nvSpPr>
        <p:spPr>
          <a:xfrm>
            <a:off x="9408468" y="9366192"/>
            <a:ext cx="8045413" cy="83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031"/>
              </a:lnSpc>
              <a:spcBef>
                <a:spcPct val="0"/>
              </a:spcBef>
            </a:pP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Financováno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z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projektu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Zvýšení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efektivity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systému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sociálních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služeb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reg.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číslo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: CZ.03.02.02/00/22_004/0004236</a:t>
            </a:r>
          </a:p>
        </p:txBody>
      </p:sp>
      <p:pic>
        <p:nvPicPr>
          <p:cNvPr id="15" name="Obrázek 14" descr="Obsah obrázku snímek obrazovky, Písmo, Elektricky modrá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2EDD683E-56AE-0128-83E5-AC28F6EEF1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41" y="427000"/>
            <a:ext cx="2858401" cy="740015"/>
          </a:xfrm>
          <a:prstGeom prst="rect">
            <a:avLst/>
          </a:prstGeom>
        </p:spPr>
      </p:pic>
      <p:pic>
        <p:nvPicPr>
          <p:cNvPr id="19" name="Obrázek 18" descr="Obsah obrázku text, snímek obrazovky, Písm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F8C10BB4-BF66-86B8-B362-CC1B3BDB9D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66700"/>
            <a:ext cx="2590800" cy="1082791"/>
          </a:xfrm>
          <a:prstGeom prst="rect">
            <a:avLst/>
          </a:prstGeom>
        </p:spPr>
      </p:pic>
      <p:sp>
        <p:nvSpPr>
          <p:cNvPr id="14" name="Podnadpis 13">
            <a:extLst>
              <a:ext uri="{FF2B5EF4-FFF2-40B4-BE49-F238E27FC236}">
                <a16:creationId xmlns:a16="http://schemas.microsoft.com/office/drawing/2014/main" id="{43A8054F-7F24-0E26-8A85-8F5B4BDAE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11715232" cy="49911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cs-CZ" sz="11200" b="1" dirty="0">
                <a:solidFill>
                  <a:schemeClr val="tx1"/>
                </a:solidFill>
                <a:latin typeface="+mj-lt"/>
              </a:rPr>
              <a:t>Naplňování cílů skrze sdílení dat</a:t>
            </a:r>
          </a:p>
          <a:p>
            <a:pPr algn="l"/>
            <a:endParaRPr lang="cs-CZ" sz="11200" dirty="0">
              <a:solidFill>
                <a:schemeClr val="tx1"/>
              </a:solidFill>
              <a:latin typeface="+mj-lt"/>
            </a:endParaRPr>
          </a:p>
          <a:p>
            <a:pPr marL="1143000" indent="-1143000" algn="l">
              <a:buFont typeface="Wingdings" panose="05000000000000000000" pitchFamily="2" charset="2"/>
              <a:buChar char="Ø"/>
            </a:pPr>
            <a:r>
              <a:rPr lang="cs-CZ" sz="11200" b="1" dirty="0">
                <a:solidFill>
                  <a:schemeClr val="tx1"/>
                </a:solidFill>
                <a:latin typeface="+mj-lt"/>
              </a:rPr>
              <a:t>Meziresortní spolupráce:</a:t>
            </a:r>
            <a:r>
              <a:rPr lang="cs-CZ" sz="11200" dirty="0">
                <a:solidFill>
                  <a:schemeClr val="tx1"/>
                </a:solidFill>
                <a:latin typeface="+mj-lt"/>
              </a:rPr>
              <a:t> Prezentovaná data jsou výsledkem integrace meziresortních dat MPSV a </a:t>
            </a:r>
            <a:r>
              <a:rPr lang="cs-CZ" sz="11200" dirty="0" err="1">
                <a:solidFill>
                  <a:schemeClr val="tx1"/>
                </a:solidFill>
                <a:latin typeface="+mj-lt"/>
              </a:rPr>
              <a:t>MZd</a:t>
            </a:r>
            <a:r>
              <a:rPr lang="cs-CZ" sz="11200" dirty="0">
                <a:solidFill>
                  <a:schemeClr val="tx1"/>
                </a:solidFill>
                <a:latin typeface="+mj-lt"/>
              </a:rPr>
              <a:t>, což může být v budoucnu nástrojem pro efektivní řízení sociálních služeb </a:t>
            </a:r>
          </a:p>
          <a:p>
            <a:pPr marL="1143000" indent="-1143000" algn="l">
              <a:buFont typeface="Wingdings" panose="05000000000000000000" pitchFamily="2" charset="2"/>
              <a:buChar char="Ø"/>
            </a:pPr>
            <a:r>
              <a:rPr lang="cs-CZ" sz="11200" b="1" dirty="0">
                <a:solidFill>
                  <a:schemeClr val="tx1"/>
                </a:solidFill>
                <a:latin typeface="+mj-lt"/>
              </a:rPr>
              <a:t>Lepší plánování:</a:t>
            </a:r>
            <a:r>
              <a:rPr lang="cs-CZ" sz="11200" dirty="0">
                <a:solidFill>
                  <a:schemeClr val="tx1"/>
                </a:solidFill>
                <a:latin typeface="+mj-lt"/>
              </a:rPr>
              <a:t> Využití dat pro dlouhodobou péči, inspekce a nastavování standardů kvality.</a:t>
            </a:r>
          </a:p>
          <a:p>
            <a:pPr marL="1143000" indent="-1143000" algn="l">
              <a:buFont typeface="Wingdings" panose="05000000000000000000" pitchFamily="2" charset="2"/>
              <a:buChar char="Ø"/>
            </a:pPr>
            <a:r>
              <a:rPr lang="cs-CZ" sz="11200" b="1" dirty="0">
                <a:solidFill>
                  <a:schemeClr val="tx1"/>
                </a:solidFill>
                <a:latin typeface="+mj-lt"/>
              </a:rPr>
              <a:t>Predikce potřeb:</a:t>
            </a:r>
            <a:r>
              <a:rPr lang="cs-CZ" sz="11200" dirty="0">
                <a:solidFill>
                  <a:schemeClr val="tx1"/>
                </a:solidFill>
                <a:latin typeface="+mj-lt"/>
              </a:rPr>
              <a:t> Díky znalosti diagnóz (např. demence) můžeme přesněji predikovat, jaké kapacity sociálních služeb budou potřeba za 5–10 let.</a:t>
            </a:r>
          </a:p>
          <a:p>
            <a:pPr marL="1143000" indent="-1143000" algn="l">
              <a:buFont typeface="Wingdings" panose="05000000000000000000" pitchFamily="2" charset="2"/>
              <a:buChar char="Ø"/>
            </a:pPr>
            <a:r>
              <a:rPr lang="cs-CZ" sz="11200" b="1" dirty="0">
                <a:solidFill>
                  <a:schemeClr val="tx1"/>
                </a:solidFill>
                <a:latin typeface="+mj-lt"/>
              </a:rPr>
              <a:t>Rovný přístup:</a:t>
            </a:r>
            <a:r>
              <a:rPr lang="cs-CZ" sz="11200" dirty="0">
                <a:solidFill>
                  <a:schemeClr val="tx1"/>
                </a:solidFill>
                <a:latin typeface="+mj-lt"/>
              </a:rPr>
              <a:t> Data odhalují „bílá místa“, kde vzniká největší tlak na síť služeb, a umožňují zajistit pomoc tam, kde skutečně chybí.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8312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D4BE8-92A7-FD29-D39C-FFED82A29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F0A140D-F0F5-8D7F-212A-82A9D6DBC926}"/>
              </a:ext>
            </a:extLst>
          </p:cNvPr>
          <p:cNvGrpSpPr/>
          <p:nvPr/>
        </p:nvGrpSpPr>
        <p:grpSpPr>
          <a:xfrm>
            <a:off x="0" y="1721774"/>
            <a:ext cx="15621000" cy="1569030"/>
            <a:chOff x="0" y="0"/>
            <a:chExt cx="3446738" cy="41324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5CCEAC6-B97B-0887-D63C-EED73657B68D}"/>
                </a:ext>
              </a:extLst>
            </p:cNvPr>
            <p:cNvSpPr/>
            <p:nvPr/>
          </p:nvSpPr>
          <p:spPr>
            <a:xfrm>
              <a:off x="0" y="0"/>
              <a:ext cx="3446738" cy="413243"/>
            </a:xfrm>
            <a:custGeom>
              <a:avLst/>
              <a:gdLst/>
              <a:ahLst/>
              <a:cxnLst/>
              <a:rect l="l" t="t" r="r" b="b"/>
              <a:pathLst>
                <a:path w="3446738" h="413243">
                  <a:moveTo>
                    <a:pt x="59158" y="0"/>
                  </a:moveTo>
                  <a:lnTo>
                    <a:pt x="3387580" y="0"/>
                  </a:lnTo>
                  <a:cubicBezTo>
                    <a:pt x="3420252" y="0"/>
                    <a:pt x="3446738" y="26486"/>
                    <a:pt x="3446738" y="59158"/>
                  </a:cubicBezTo>
                  <a:lnTo>
                    <a:pt x="3446738" y="354084"/>
                  </a:lnTo>
                  <a:cubicBezTo>
                    <a:pt x="3446738" y="369774"/>
                    <a:pt x="3440505" y="384821"/>
                    <a:pt x="3429411" y="395916"/>
                  </a:cubicBezTo>
                  <a:cubicBezTo>
                    <a:pt x="3418317" y="407010"/>
                    <a:pt x="3403269" y="413243"/>
                    <a:pt x="3387580" y="413243"/>
                  </a:cubicBezTo>
                  <a:lnTo>
                    <a:pt x="59158" y="413243"/>
                  </a:lnTo>
                  <a:cubicBezTo>
                    <a:pt x="26486" y="413243"/>
                    <a:pt x="0" y="386757"/>
                    <a:pt x="0" y="354084"/>
                  </a:cubicBezTo>
                  <a:lnTo>
                    <a:pt x="0" y="59158"/>
                  </a:lnTo>
                  <a:cubicBezTo>
                    <a:pt x="0" y="26486"/>
                    <a:pt x="26486" y="0"/>
                    <a:pt x="59158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E22A4DC4-1E69-FF2C-E0E5-C5BAE4A4825D}"/>
                </a:ext>
              </a:extLst>
            </p:cNvPr>
            <p:cNvSpPr txBox="1"/>
            <p:nvPr/>
          </p:nvSpPr>
          <p:spPr>
            <a:xfrm>
              <a:off x="0" y="-38100"/>
              <a:ext cx="3446738" cy="45134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A967EDFF-6CA0-2C1F-EE51-5D2D2BDFAEF6}"/>
              </a:ext>
            </a:extLst>
          </p:cNvPr>
          <p:cNvGrpSpPr/>
          <p:nvPr/>
        </p:nvGrpSpPr>
        <p:grpSpPr>
          <a:xfrm>
            <a:off x="9146583" y="9285198"/>
            <a:ext cx="9141417" cy="992216"/>
            <a:chOff x="0" y="0"/>
            <a:chExt cx="2732126" cy="261324"/>
          </a:xfrm>
          <a:solidFill>
            <a:schemeClr val="accent1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75A242B-8A85-C2DE-3EB8-E23CEDDCB0F6}"/>
                </a:ext>
              </a:extLst>
            </p:cNvPr>
            <p:cNvSpPr/>
            <p:nvPr/>
          </p:nvSpPr>
          <p:spPr>
            <a:xfrm>
              <a:off x="0" y="0"/>
              <a:ext cx="2732126" cy="261324"/>
            </a:xfrm>
            <a:custGeom>
              <a:avLst/>
              <a:gdLst/>
              <a:ahLst/>
              <a:cxnLst/>
              <a:rect l="l" t="t" r="r" b="b"/>
              <a:pathLst>
                <a:path w="2732126" h="261324">
                  <a:moveTo>
                    <a:pt x="74631" y="0"/>
                  </a:moveTo>
                  <a:lnTo>
                    <a:pt x="2657494" y="0"/>
                  </a:lnTo>
                  <a:cubicBezTo>
                    <a:pt x="2677288" y="0"/>
                    <a:pt x="2696271" y="7863"/>
                    <a:pt x="2710267" y="21859"/>
                  </a:cubicBezTo>
                  <a:cubicBezTo>
                    <a:pt x="2724263" y="35855"/>
                    <a:pt x="2732126" y="54838"/>
                    <a:pt x="2732126" y="74631"/>
                  </a:cubicBezTo>
                  <a:lnTo>
                    <a:pt x="2732126" y="186693"/>
                  </a:lnTo>
                  <a:cubicBezTo>
                    <a:pt x="2732126" y="206486"/>
                    <a:pt x="2724263" y="225469"/>
                    <a:pt x="2710267" y="239465"/>
                  </a:cubicBezTo>
                  <a:cubicBezTo>
                    <a:pt x="2696271" y="253461"/>
                    <a:pt x="2677288" y="261324"/>
                    <a:pt x="2657494" y="261324"/>
                  </a:cubicBezTo>
                  <a:lnTo>
                    <a:pt x="74631" y="261324"/>
                  </a:lnTo>
                  <a:cubicBezTo>
                    <a:pt x="54838" y="261324"/>
                    <a:pt x="35855" y="253461"/>
                    <a:pt x="21859" y="239465"/>
                  </a:cubicBezTo>
                  <a:cubicBezTo>
                    <a:pt x="7863" y="225469"/>
                    <a:pt x="0" y="206486"/>
                    <a:pt x="0" y="186693"/>
                  </a:cubicBezTo>
                  <a:lnTo>
                    <a:pt x="0" y="74631"/>
                  </a:lnTo>
                  <a:cubicBezTo>
                    <a:pt x="0" y="54838"/>
                    <a:pt x="7863" y="35855"/>
                    <a:pt x="21859" y="21859"/>
                  </a:cubicBezTo>
                  <a:cubicBezTo>
                    <a:pt x="35855" y="7863"/>
                    <a:pt x="54838" y="0"/>
                    <a:pt x="74631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E93CC7C8-D6B1-D05B-1431-7E4FC7D38799}"/>
                </a:ext>
              </a:extLst>
            </p:cNvPr>
            <p:cNvSpPr txBox="1"/>
            <p:nvPr/>
          </p:nvSpPr>
          <p:spPr>
            <a:xfrm>
              <a:off x="0" y="-38100"/>
              <a:ext cx="2732126" cy="29942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6CABD361-6795-6CAA-CD7F-CF9415B982B4}"/>
              </a:ext>
            </a:extLst>
          </p:cNvPr>
          <p:cNvSpPr txBox="1"/>
          <p:nvPr/>
        </p:nvSpPr>
        <p:spPr>
          <a:xfrm>
            <a:off x="1066800" y="1298392"/>
            <a:ext cx="14706600" cy="2028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20"/>
              </a:lnSpc>
            </a:pPr>
            <a:r>
              <a:rPr lang="cs-CZ" sz="4000" b="1" dirty="0">
                <a:solidFill>
                  <a:srgbClr val="000000"/>
                </a:solidFill>
                <a:latin typeface="Poppins" panose="00000500000000000000" pitchFamily="2" charset="-18"/>
                <a:ea typeface="Aileron Bold"/>
                <a:cs typeface="Poppins" panose="00000500000000000000" pitchFamily="2" charset="-18"/>
                <a:sym typeface="Aileron Bold"/>
              </a:rPr>
              <a:t>Analýza příspěvků na péči z hlediska zdravotního stavu a komorbidit </a:t>
            </a:r>
            <a:endParaRPr lang="en-US" sz="4000" b="1" dirty="0">
              <a:solidFill>
                <a:srgbClr val="000000"/>
              </a:solidFill>
              <a:latin typeface="Poppins" panose="00000500000000000000" pitchFamily="2" charset="-18"/>
              <a:ea typeface="Aileron Bold"/>
              <a:cs typeface="Poppins" panose="00000500000000000000" pitchFamily="2" charset="-18"/>
              <a:sym typeface="Aileron Bold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0F210E60-1003-15B5-20C8-F97AECBAAFB0}"/>
              </a:ext>
            </a:extLst>
          </p:cNvPr>
          <p:cNvSpPr txBox="1"/>
          <p:nvPr/>
        </p:nvSpPr>
        <p:spPr>
          <a:xfrm>
            <a:off x="1390212" y="3521053"/>
            <a:ext cx="14078388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Analýza vychází z propojených administrativních dat Ministerstva práce a sociálních věcí a zdravotnických registrů Ústavu zdravotnických informací a statistiky ČR (ÚZIS ČR).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Propojení dat proběhlo v prostředí ÚZIS ČR a následně byla anonymizovaná datová sada poskytnuta MPSV k analytickému zpracování.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Tato datová základna umožňuje vůbec poprvé komplexně popsat zdravotní stav osob pobírajících příspěvek na péči, a to zejména z hlediska výskytu hlavních diagnóz a komorbidit.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Jedná se o datový soubor za roky 2014 až 2024. </a:t>
            </a:r>
            <a:endParaRPr lang="en-GB" sz="3200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2113693D-1FF6-2080-34EB-613AE643927B}"/>
              </a:ext>
            </a:extLst>
          </p:cNvPr>
          <p:cNvSpPr txBox="1"/>
          <p:nvPr/>
        </p:nvSpPr>
        <p:spPr>
          <a:xfrm>
            <a:off x="9408468" y="9366192"/>
            <a:ext cx="8045413" cy="83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031"/>
              </a:lnSpc>
              <a:spcBef>
                <a:spcPct val="0"/>
              </a:spcBef>
            </a:pP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Financováno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z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projektu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Zvýšení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efektivity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systému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sociálních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služeb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reg.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číslo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: CZ.03.02.02/00/22_004/0004236</a:t>
            </a:r>
          </a:p>
        </p:txBody>
      </p:sp>
      <p:pic>
        <p:nvPicPr>
          <p:cNvPr id="15" name="Obrázek 14" descr="Obsah obrázku snímek obrazovky, Písmo, Elektricky modrá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6FB04707-6236-C8B1-4C58-A8E3F276A4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41" y="427000"/>
            <a:ext cx="2858401" cy="740015"/>
          </a:xfrm>
          <a:prstGeom prst="rect">
            <a:avLst/>
          </a:prstGeom>
        </p:spPr>
      </p:pic>
      <p:pic>
        <p:nvPicPr>
          <p:cNvPr id="19" name="Obrázek 18" descr="Obsah obrázku text, snímek obrazovky, Písm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3B1657A3-4092-D45C-C00B-0425B99FCC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66700"/>
            <a:ext cx="2590800" cy="108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6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FCF49-6F52-80E1-ECEC-E8797A9FD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B5F96A6-FFAC-EE35-B719-162538D8BDA5}"/>
              </a:ext>
            </a:extLst>
          </p:cNvPr>
          <p:cNvGrpSpPr/>
          <p:nvPr/>
        </p:nvGrpSpPr>
        <p:grpSpPr>
          <a:xfrm>
            <a:off x="0" y="1721774"/>
            <a:ext cx="13086832" cy="1569030"/>
            <a:chOff x="0" y="0"/>
            <a:chExt cx="3446738" cy="41324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0A59B32-0CF8-007C-1F68-DD8804D1B52F}"/>
                </a:ext>
              </a:extLst>
            </p:cNvPr>
            <p:cNvSpPr/>
            <p:nvPr/>
          </p:nvSpPr>
          <p:spPr>
            <a:xfrm>
              <a:off x="0" y="0"/>
              <a:ext cx="3446738" cy="413243"/>
            </a:xfrm>
            <a:custGeom>
              <a:avLst/>
              <a:gdLst/>
              <a:ahLst/>
              <a:cxnLst/>
              <a:rect l="l" t="t" r="r" b="b"/>
              <a:pathLst>
                <a:path w="3446738" h="413243">
                  <a:moveTo>
                    <a:pt x="59158" y="0"/>
                  </a:moveTo>
                  <a:lnTo>
                    <a:pt x="3387580" y="0"/>
                  </a:lnTo>
                  <a:cubicBezTo>
                    <a:pt x="3420252" y="0"/>
                    <a:pt x="3446738" y="26486"/>
                    <a:pt x="3446738" y="59158"/>
                  </a:cubicBezTo>
                  <a:lnTo>
                    <a:pt x="3446738" y="354084"/>
                  </a:lnTo>
                  <a:cubicBezTo>
                    <a:pt x="3446738" y="369774"/>
                    <a:pt x="3440505" y="384821"/>
                    <a:pt x="3429411" y="395916"/>
                  </a:cubicBezTo>
                  <a:cubicBezTo>
                    <a:pt x="3418317" y="407010"/>
                    <a:pt x="3403269" y="413243"/>
                    <a:pt x="3387580" y="413243"/>
                  </a:cubicBezTo>
                  <a:lnTo>
                    <a:pt x="59158" y="413243"/>
                  </a:lnTo>
                  <a:cubicBezTo>
                    <a:pt x="26486" y="413243"/>
                    <a:pt x="0" y="386757"/>
                    <a:pt x="0" y="354084"/>
                  </a:cubicBezTo>
                  <a:lnTo>
                    <a:pt x="0" y="59158"/>
                  </a:lnTo>
                  <a:cubicBezTo>
                    <a:pt x="0" y="26486"/>
                    <a:pt x="26486" y="0"/>
                    <a:pt x="59158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49716D1-8BC5-35A3-B760-45F462F6DE30}"/>
                </a:ext>
              </a:extLst>
            </p:cNvPr>
            <p:cNvSpPr txBox="1"/>
            <p:nvPr/>
          </p:nvSpPr>
          <p:spPr>
            <a:xfrm>
              <a:off x="0" y="-38100"/>
              <a:ext cx="3446738" cy="45134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59CC0654-F7EF-ED64-3F80-E4BF69F6761F}"/>
              </a:ext>
            </a:extLst>
          </p:cNvPr>
          <p:cNvGrpSpPr/>
          <p:nvPr/>
        </p:nvGrpSpPr>
        <p:grpSpPr>
          <a:xfrm>
            <a:off x="9146583" y="9285198"/>
            <a:ext cx="9141417" cy="992216"/>
            <a:chOff x="0" y="0"/>
            <a:chExt cx="2732126" cy="261324"/>
          </a:xfrm>
          <a:solidFill>
            <a:schemeClr val="accent1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255939A4-1620-FFE3-43EF-6FA36A190E38}"/>
                </a:ext>
              </a:extLst>
            </p:cNvPr>
            <p:cNvSpPr/>
            <p:nvPr/>
          </p:nvSpPr>
          <p:spPr>
            <a:xfrm>
              <a:off x="0" y="0"/>
              <a:ext cx="2732126" cy="261324"/>
            </a:xfrm>
            <a:custGeom>
              <a:avLst/>
              <a:gdLst/>
              <a:ahLst/>
              <a:cxnLst/>
              <a:rect l="l" t="t" r="r" b="b"/>
              <a:pathLst>
                <a:path w="2732126" h="261324">
                  <a:moveTo>
                    <a:pt x="74631" y="0"/>
                  </a:moveTo>
                  <a:lnTo>
                    <a:pt x="2657494" y="0"/>
                  </a:lnTo>
                  <a:cubicBezTo>
                    <a:pt x="2677288" y="0"/>
                    <a:pt x="2696271" y="7863"/>
                    <a:pt x="2710267" y="21859"/>
                  </a:cubicBezTo>
                  <a:cubicBezTo>
                    <a:pt x="2724263" y="35855"/>
                    <a:pt x="2732126" y="54838"/>
                    <a:pt x="2732126" y="74631"/>
                  </a:cubicBezTo>
                  <a:lnTo>
                    <a:pt x="2732126" y="186693"/>
                  </a:lnTo>
                  <a:cubicBezTo>
                    <a:pt x="2732126" y="206486"/>
                    <a:pt x="2724263" y="225469"/>
                    <a:pt x="2710267" y="239465"/>
                  </a:cubicBezTo>
                  <a:cubicBezTo>
                    <a:pt x="2696271" y="253461"/>
                    <a:pt x="2677288" y="261324"/>
                    <a:pt x="2657494" y="261324"/>
                  </a:cubicBezTo>
                  <a:lnTo>
                    <a:pt x="74631" y="261324"/>
                  </a:lnTo>
                  <a:cubicBezTo>
                    <a:pt x="54838" y="261324"/>
                    <a:pt x="35855" y="253461"/>
                    <a:pt x="21859" y="239465"/>
                  </a:cubicBezTo>
                  <a:cubicBezTo>
                    <a:pt x="7863" y="225469"/>
                    <a:pt x="0" y="206486"/>
                    <a:pt x="0" y="186693"/>
                  </a:cubicBezTo>
                  <a:lnTo>
                    <a:pt x="0" y="74631"/>
                  </a:lnTo>
                  <a:cubicBezTo>
                    <a:pt x="0" y="54838"/>
                    <a:pt x="7863" y="35855"/>
                    <a:pt x="21859" y="21859"/>
                  </a:cubicBezTo>
                  <a:cubicBezTo>
                    <a:pt x="35855" y="7863"/>
                    <a:pt x="54838" y="0"/>
                    <a:pt x="74631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F6E40191-8355-5548-94B6-C0E474F5E403}"/>
                </a:ext>
              </a:extLst>
            </p:cNvPr>
            <p:cNvSpPr txBox="1"/>
            <p:nvPr/>
          </p:nvSpPr>
          <p:spPr>
            <a:xfrm>
              <a:off x="0" y="-38100"/>
              <a:ext cx="2732126" cy="29942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B2BB65F8-F201-95B5-2B19-B9FD6A91A75F}"/>
              </a:ext>
            </a:extLst>
          </p:cNvPr>
          <p:cNvSpPr txBox="1"/>
          <p:nvPr/>
        </p:nvSpPr>
        <p:spPr>
          <a:xfrm>
            <a:off x="1390213" y="1948645"/>
            <a:ext cx="8051835" cy="1001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20"/>
              </a:lnSpc>
            </a:pPr>
            <a:r>
              <a:rPr lang="cs-CZ" sz="5400" b="1" dirty="0">
                <a:solidFill>
                  <a:srgbClr val="000000"/>
                </a:solidFill>
                <a:latin typeface="Poppins" panose="00000500000000000000" pitchFamily="2" charset="-18"/>
                <a:ea typeface="Aileron Bold"/>
                <a:cs typeface="Poppins" panose="00000500000000000000" pitchFamily="2" charset="-18"/>
                <a:sym typeface="Aileron Bold"/>
              </a:rPr>
              <a:t>Cíl analýzy </a:t>
            </a:r>
            <a:endParaRPr lang="en-US" sz="5400" b="1" dirty="0">
              <a:solidFill>
                <a:srgbClr val="000000"/>
              </a:solidFill>
              <a:latin typeface="Poppins" panose="00000500000000000000" pitchFamily="2" charset="-18"/>
              <a:ea typeface="Aileron Bold"/>
              <a:cs typeface="Poppins" panose="00000500000000000000" pitchFamily="2" charset="-18"/>
              <a:sym typeface="Aileron Bold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54D27387-8D74-96A7-9449-8BEE3FEDB85D}"/>
              </a:ext>
            </a:extLst>
          </p:cNvPr>
          <p:cNvSpPr txBox="1"/>
          <p:nvPr/>
        </p:nvSpPr>
        <p:spPr>
          <a:xfrm>
            <a:off x="1390212" y="3521053"/>
            <a:ext cx="11696619" cy="4907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err="1"/>
              <a:t>První</a:t>
            </a:r>
            <a:r>
              <a:rPr lang="en-GB" sz="3600" dirty="0"/>
              <a:t> </a:t>
            </a:r>
            <a:r>
              <a:rPr lang="en-GB" sz="3600" dirty="0" err="1"/>
              <a:t>příklady</a:t>
            </a:r>
            <a:r>
              <a:rPr lang="en-GB" sz="3600" dirty="0"/>
              <a:t> </a:t>
            </a:r>
            <a:r>
              <a:rPr lang="en-GB" sz="3600" dirty="0" err="1"/>
              <a:t>analýzy</a:t>
            </a:r>
            <a:r>
              <a:rPr lang="en-GB" sz="3600" dirty="0"/>
              <a:t> toho, jak </a:t>
            </a:r>
            <a:r>
              <a:rPr lang="en-GB" sz="3600" dirty="0" err="1"/>
              <a:t>vypadá</a:t>
            </a:r>
            <a:r>
              <a:rPr lang="en-GB" sz="3600" dirty="0"/>
              <a:t> </a:t>
            </a:r>
            <a:r>
              <a:rPr lang="en-GB" sz="3600" dirty="0" err="1"/>
              <a:t>zdravotní</a:t>
            </a:r>
            <a:r>
              <a:rPr lang="en-GB" sz="3600" dirty="0"/>
              <a:t> </a:t>
            </a:r>
            <a:r>
              <a:rPr lang="en-GB" sz="3600" dirty="0" err="1"/>
              <a:t>stav</a:t>
            </a:r>
            <a:r>
              <a:rPr lang="en-GB" sz="3600" dirty="0"/>
              <a:t> </a:t>
            </a:r>
            <a:r>
              <a:rPr lang="en-GB" sz="3600" dirty="0" err="1"/>
              <a:t>lidí</a:t>
            </a:r>
            <a:r>
              <a:rPr lang="en-GB" sz="3600" dirty="0"/>
              <a:t> </a:t>
            </a:r>
            <a:r>
              <a:rPr lang="en-GB" sz="3600" dirty="0" err="1"/>
              <a:t>pobírajících</a:t>
            </a:r>
            <a:r>
              <a:rPr lang="en-GB" sz="3600" dirty="0"/>
              <a:t> PNP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Data MPSV a ÚZIS ČR </a:t>
            </a:r>
            <a:r>
              <a:rPr lang="en-GB" sz="3600" dirty="0" err="1"/>
              <a:t>propojená</a:t>
            </a:r>
            <a:r>
              <a:rPr lang="en-GB" sz="3600" dirty="0"/>
              <a:t> v </a:t>
            </a:r>
            <a:r>
              <a:rPr lang="en-GB" sz="3600" dirty="0" err="1"/>
              <a:t>rámci</a:t>
            </a:r>
            <a:r>
              <a:rPr lang="en-GB" sz="3600" dirty="0"/>
              <a:t> ÚZIS ČR a </a:t>
            </a:r>
            <a:r>
              <a:rPr lang="en-GB" sz="3600" dirty="0" err="1"/>
              <a:t>posléze</a:t>
            </a:r>
            <a:r>
              <a:rPr lang="en-GB" sz="3600" dirty="0"/>
              <a:t> v </a:t>
            </a:r>
            <a:r>
              <a:rPr lang="en-GB" sz="3600" dirty="0" err="1"/>
              <a:t>anonymizované</a:t>
            </a:r>
            <a:r>
              <a:rPr lang="en-GB" sz="3600" dirty="0"/>
              <a:t> </a:t>
            </a:r>
            <a:r>
              <a:rPr lang="en-GB" sz="3600" dirty="0" err="1"/>
              <a:t>formě</a:t>
            </a:r>
            <a:r>
              <a:rPr lang="en-GB" sz="3600" dirty="0"/>
              <a:t> </a:t>
            </a:r>
            <a:r>
              <a:rPr lang="en-GB" sz="3600" dirty="0" err="1"/>
              <a:t>poskytnuta</a:t>
            </a:r>
            <a:r>
              <a:rPr lang="en-GB" sz="3600" dirty="0"/>
              <a:t> MPSV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err="1"/>
              <a:t>První</a:t>
            </a:r>
            <a:r>
              <a:rPr lang="en-GB" sz="3600" dirty="0"/>
              <a:t> </a:t>
            </a:r>
            <a:r>
              <a:rPr lang="en-GB" sz="3600" dirty="0" err="1"/>
              <a:t>analýzy</a:t>
            </a:r>
            <a:r>
              <a:rPr lang="en-GB" sz="3600" dirty="0"/>
              <a:t> </a:t>
            </a:r>
            <a:r>
              <a:rPr lang="en-GB" sz="3600" dirty="0" err="1"/>
              <a:t>takovýchto</a:t>
            </a:r>
            <a:r>
              <a:rPr lang="en-GB" sz="3600" dirty="0"/>
              <a:t> </a:t>
            </a:r>
            <a:r>
              <a:rPr lang="en-GB" sz="3600" dirty="0" err="1"/>
              <a:t>dat</a:t>
            </a:r>
            <a:r>
              <a:rPr lang="en-GB" sz="3600" dirty="0"/>
              <a:t> v </a:t>
            </a:r>
            <a:r>
              <a:rPr lang="en-GB" sz="3600" dirty="0" err="1"/>
              <a:t>rámci</a:t>
            </a:r>
            <a:r>
              <a:rPr lang="en-GB" sz="3600" dirty="0"/>
              <a:t> MPSV – </a:t>
            </a:r>
            <a:r>
              <a:rPr lang="en-GB" sz="3600" dirty="0" err="1"/>
              <a:t>obtíže</a:t>
            </a:r>
            <a:r>
              <a:rPr lang="en-GB" sz="3600" dirty="0"/>
              <a:t> v </a:t>
            </a:r>
            <a:r>
              <a:rPr lang="en-GB" sz="3600" dirty="0" err="1"/>
              <a:t>nastavení</a:t>
            </a:r>
            <a:r>
              <a:rPr lang="en-GB" sz="3600" dirty="0"/>
              <a:t> </a:t>
            </a:r>
            <a:r>
              <a:rPr lang="en-GB" sz="3600" dirty="0" err="1"/>
              <a:t>prostředí</a:t>
            </a:r>
            <a:r>
              <a:rPr lang="en-GB" sz="3600" dirty="0"/>
              <a:t> </a:t>
            </a:r>
            <a:r>
              <a:rPr lang="en-GB" sz="3600" dirty="0" err="1"/>
              <a:t>vhodného</a:t>
            </a:r>
            <a:r>
              <a:rPr lang="en-GB" sz="3600" dirty="0"/>
              <a:t> pro </a:t>
            </a:r>
            <a:r>
              <a:rPr lang="en-GB" sz="3600" dirty="0" err="1"/>
              <a:t>analýzu</a:t>
            </a:r>
            <a:r>
              <a:rPr lang="en-GB" sz="3600" dirty="0"/>
              <a:t> (</a:t>
            </a:r>
            <a:r>
              <a:rPr lang="en-GB" sz="3600" dirty="0" err="1"/>
              <a:t>procesy</a:t>
            </a:r>
            <a:r>
              <a:rPr lang="en-GB" sz="3600" dirty="0"/>
              <a:t>, </a:t>
            </a:r>
            <a:r>
              <a:rPr lang="en-GB" sz="3600" dirty="0" err="1"/>
              <a:t>výpočet</a:t>
            </a:r>
            <a:r>
              <a:rPr lang="en-GB" sz="3600" dirty="0"/>
              <a:t> </a:t>
            </a:r>
            <a:r>
              <a:rPr lang="en-GB" sz="3600" dirty="0" err="1"/>
              <a:t>výkon</a:t>
            </a:r>
            <a:r>
              <a:rPr lang="en-GB" sz="3600" dirty="0"/>
              <a:t> </a:t>
            </a:r>
            <a:r>
              <a:rPr lang="en-GB" sz="3600" dirty="0" err="1"/>
              <a:t>apod</a:t>
            </a:r>
            <a:r>
              <a:rPr lang="en-GB" sz="3600" dirty="0"/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err="1"/>
              <a:t>Tvorba</a:t>
            </a:r>
            <a:r>
              <a:rPr lang="en-GB" sz="3600" dirty="0"/>
              <a:t> </a:t>
            </a:r>
            <a:r>
              <a:rPr lang="cs-CZ" sz="3600" dirty="0"/>
              <a:t>přehledového </a:t>
            </a:r>
            <a:r>
              <a:rPr lang="en-GB" sz="3600" dirty="0" err="1"/>
              <a:t>dashboardu</a:t>
            </a:r>
            <a:endParaRPr lang="en-GB" sz="3600" dirty="0"/>
          </a:p>
          <a:p>
            <a:pPr algn="just">
              <a:lnSpc>
                <a:spcPts val="3640"/>
              </a:lnSpc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9650B43F-0C44-4AED-587A-FEF83BD797B6}"/>
              </a:ext>
            </a:extLst>
          </p:cNvPr>
          <p:cNvSpPr txBox="1"/>
          <p:nvPr/>
        </p:nvSpPr>
        <p:spPr>
          <a:xfrm>
            <a:off x="9408468" y="9366192"/>
            <a:ext cx="8045413" cy="83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031"/>
              </a:lnSpc>
              <a:spcBef>
                <a:spcPct val="0"/>
              </a:spcBef>
            </a:pP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Financováno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z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projektu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Zvýšení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efektivity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systému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sociálních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služeb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reg.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číslo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: CZ.03.02.02/00/22_004/0004236</a:t>
            </a:r>
          </a:p>
        </p:txBody>
      </p:sp>
      <p:pic>
        <p:nvPicPr>
          <p:cNvPr id="15" name="Obrázek 14" descr="Obsah obrázku snímek obrazovky, Písmo, Elektricky modrá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F2BBB181-5F95-D5B1-CBBF-1063FA4A10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41" y="427000"/>
            <a:ext cx="2858401" cy="740015"/>
          </a:xfrm>
          <a:prstGeom prst="rect">
            <a:avLst/>
          </a:prstGeom>
        </p:spPr>
      </p:pic>
      <p:pic>
        <p:nvPicPr>
          <p:cNvPr id="19" name="Obrázek 18" descr="Obsah obrázku text, snímek obrazovky, Písm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668698A7-3B4B-EC98-513F-16C63DA884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66700"/>
            <a:ext cx="2590800" cy="108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3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BA71E0-E268-03D9-A7C3-8620B2F57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57B7908-C199-D598-1FE5-1B9B9468969B}"/>
              </a:ext>
            </a:extLst>
          </p:cNvPr>
          <p:cNvGrpSpPr/>
          <p:nvPr/>
        </p:nvGrpSpPr>
        <p:grpSpPr>
          <a:xfrm>
            <a:off x="0" y="1721774"/>
            <a:ext cx="13086832" cy="1569030"/>
            <a:chOff x="0" y="0"/>
            <a:chExt cx="3446738" cy="41324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68A53C7-5DA5-B741-0F8C-0BA4F710D180}"/>
                </a:ext>
              </a:extLst>
            </p:cNvPr>
            <p:cNvSpPr/>
            <p:nvPr/>
          </p:nvSpPr>
          <p:spPr>
            <a:xfrm>
              <a:off x="0" y="0"/>
              <a:ext cx="3446738" cy="413243"/>
            </a:xfrm>
            <a:custGeom>
              <a:avLst/>
              <a:gdLst/>
              <a:ahLst/>
              <a:cxnLst/>
              <a:rect l="l" t="t" r="r" b="b"/>
              <a:pathLst>
                <a:path w="3446738" h="413243">
                  <a:moveTo>
                    <a:pt x="59158" y="0"/>
                  </a:moveTo>
                  <a:lnTo>
                    <a:pt x="3387580" y="0"/>
                  </a:lnTo>
                  <a:cubicBezTo>
                    <a:pt x="3420252" y="0"/>
                    <a:pt x="3446738" y="26486"/>
                    <a:pt x="3446738" y="59158"/>
                  </a:cubicBezTo>
                  <a:lnTo>
                    <a:pt x="3446738" y="354084"/>
                  </a:lnTo>
                  <a:cubicBezTo>
                    <a:pt x="3446738" y="369774"/>
                    <a:pt x="3440505" y="384821"/>
                    <a:pt x="3429411" y="395916"/>
                  </a:cubicBezTo>
                  <a:cubicBezTo>
                    <a:pt x="3418317" y="407010"/>
                    <a:pt x="3403269" y="413243"/>
                    <a:pt x="3387580" y="413243"/>
                  </a:cubicBezTo>
                  <a:lnTo>
                    <a:pt x="59158" y="413243"/>
                  </a:lnTo>
                  <a:cubicBezTo>
                    <a:pt x="26486" y="413243"/>
                    <a:pt x="0" y="386757"/>
                    <a:pt x="0" y="354084"/>
                  </a:cubicBezTo>
                  <a:lnTo>
                    <a:pt x="0" y="59158"/>
                  </a:lnTo>
                  <a:cubicBezTo>
                    <a:pt x="0" y="26486"/>
                    <a:pt x="26486" y="0"/>
                    <a:pt x="59158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54F49AC7-BDDF-1A60-80D4-15EE54617D44}"/>
                </a:ext>
              </a:extLst>
            </p:cNvPr>
            <p:cNvSpPr txBox="1"/>
            <p:nvPr/>
          </p:nvSpPr>
          <p:spPr>
            <a:xfrm>
              <a:off x="0" y="-38100"/>
              <a:ext cx="3446738" cy="45134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518D1A63-682B-ECD3-6CA5-009F11195A5B}"/>
              </a:ext>
            </a:extLst>
          </p:cNvPr>
          <p:cNvGrpSpPr/>
          <p:nvPr/>
        </p:nvGrpSpPr>
        <p:grpSpPr>
          <a:xfrm>
            <a:off x="9146583" y="9285198"/>
            <a:ext cx="9141417" cy="992216"/>
            <a:chOff x="0" y="0"/>
            <a:chExt cx="2732126" cy="261324"/>
          </a:xfrm>
          <a:solidFill>
            <a:schemeClr val="accent1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79116963-87BC-0476-4427-E6599CA5F8DF}"/>
                </a:ext>
              </a:extLst>
            </p:cNvPr>
            <p:cNvSpPr/>
            <p:nvPr/>
          </p:nvSpPr>
          <p:spPr>
            <a:xfrm>
              <a:off x="0" y="0"/>
              <a:ext cx="2732126" cy="261324"/>
            </a:xfrm>
            <a:custGeom>
              <a:avLst/>
              <a:gdLst/>
              <a:ahLst/>
              <a:cxnLst/>
              <a:rect l="l" t="t" r="r" b="b"/>
              <a:pathLst>
                <a:path w="2732126" h="261324">
                  <a:moveTo>
                    <a:pt x="74631" y="0"/>
                  </a:moveTo>
                  <a:lnTo>
                    <a:pt x="2657494" y="0"/>
                  </a:lnTo>
                  <a:cubicBezTo>
                    <a:pt x="2677288" y="0"/>
                    <a:pt x="2696271" y="7863"/>
                    <a:pt x="2710267" y="21859"/>
                  </a:cubicBezTo>
                  <a:cubicBezTo>
                    <a:pt x="2724263" y="35855"/>
                    <a:pt x="2732126" y="54838"/>
                    <a:pt x="2732126" y="74631"/>
                  </a:cubicBezTo>
                  <a:lnTo>
                    <a:pt x="2732126" y="186693"/>
                  </a:lnTo>
                  <a:cubicBezTo>
                    <a:pt x="2732126" y="206486"/>
                    <a:pt x="2724263" y="225469"/>
                    <a:pt x="2710267" y="239465"/>
                  </a:cubicBezTo>
                  <a:cubicBezTo>
                    <a:pt x="2696271" y="253461"/>
                    <a:pt x="2677288" y="261324"/>
                    <a:pt x="2657494" y="261324"/>
                  </a:cubicBezTo>
                  <a:lnTo>
                    <a:pt x="74631" y="261324"/>
                  </a:lnTo>
                  <a:cubicBezTo>
                    <a:pt x="54838" y="261324"/>
                    <a:pt x="35855" y="253461"/>
                    <a:pt x="21859" y="239465"/>
                  </a:cubicBezTo>
                  <a:cubicBezTo>
                    <a:pt x="7863" y="225469"/>
                    <a:pt x="0" y="206486"/>
                    <a:pt x="0" y="186693"/>
                  </a:cubicBezTo>
                  <a:lnTo>
                    <a:pt x="0" y="74631"/>
                  </a:lnTo>
                  <a:cubicBezTo>
                    <a:pt x="0" y="54838"/>
                    <a:pt x="7863" y="35855"/>
                    <a:pt x="21859" y="21859"/>
                  </a:cubicBezTo>
                  <a:cubicBezTo>
                    <a:pt x="35855" y="7863"/>
                    <a:pt x="54838" y="0"/>
                    <a:pt x="74631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97AA55DE-9770-D2EF-5618-DC5D84BE68BA}"/>
                </a:ext>
              </a:extLst>
            </p:cNvPr>
            <p:cNvSpPr txBox="1"/>
            <p:nvPr/>
          </p:nvSpPr>
          <p:spPr>
            <a:xfrm>
              <a:off x="0" y="-38100"/>
              <a:ext cx="2732126" cy="29942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33168683-17EC-C0F3-98C6-9BE8604FD590}"/>
              </a:ext>
            </a:extLst>
          </p:cNvPr>
          <p:cNvSpPr txBox="1"/>
          <p:nvPr/>
        </p:nvSpPr>
        <p:spPr>
          <a:xfrm>
            <a:off x="1295400" y="1394442"/>
            <a:ext cx="11696619" cy="20790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20"/>
              </a:lnSpc>
            </a:pPr>
            <a:r>
              <a:rPr lang="cs-CZ" sz="5400" b="1" dirty="0">
                <a:solidFill>
                  <a:srgbClr val="000000"/>
                </a:solidFill>
                <a:latin typeface="Poppins" panose="00000500000000000000" pitchFamily="2" charset="-18"/>
                <a:ea typeface="Aileron Bold"/>
                <a:cs typeface="Poppins" panose="00000500000000000000" pitchFamily="2" charset="-18"/>
                <a:sym typeface="Aileron Bold"/>
              </a:rPr>
              <a:t>Měřítko zdravotního stavu pro první </a:t>
            </a:r>
            <a:r>
              <a:rPr lang="cs-CZ" sz="4800" b="1" dirty="0">
                <a:solidFill>
                  <a:srgbClr val="000000"/>
                </a:solidFill>
                <a:latin typeface="Poppins" panose="00000500000000000000" pitchFamily="2" charset="-18"/>
                <a:ea typeface="Aileron Bold"/>
                <a:cs typeface="Poppins" panose="00000500000000000000" pitchFamily="2" charset="-18"/>
                <a:sym typeface="Aileron Bold"/>
              </a:rPr>
              <a:t>analýzu</a:t>
            </a:r>
            <a:endParaRPr lang="en-US" sz="4800" b="1" dirty="0">
              <a:solidFill>
                <a:srgbClr val="000000"/>
              </a:solidFill>
              <a:latin typeface="Poppins" panose="00000500000000000000" pitchFamily="2" charset="-18"/>
              <a:ea typeface="Aileron Bold"/>
              <a:cs typeface="Poppins" panose="00000500000000000000" pitchFamily="2" charset="-18"/>
              <a:sym typeface="Aileron Bold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1BB7983E-4E3F-79F5-710F-BB79B4BAFEB6}"/>
              </a:ext>
            </a:extLst>
          </p:cNvPr>
          <p:cNvSpPr txBox="1"/>
          <p:nvPr/>
        </p:nvSpPr>
        <p:spPr>
          <a:xfrm>
            <a:off x="1390213" y="3521053"/>
            <a:ext cx="11696618" cy="6472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DCCI = </a:t>
            </a:r>
            <a:r>
              <a:rPr lang="cs-CZ" sz="2800" dirty="0" err="1"/>
              <a:t>Deyova</a:t>
            </a:r>
            <a:r>
              <a:rPr lang="cs-CZ" sz="2800" dirty="0"/>
              <a:t> modifikace indexu komorbidit dle </a:t>
            </a:r>
            <a:r>
              <a:rPr lang="cs-CZ" sz="2800" dirty="0" err="1"/>
              <a:t>Charlsonové</a:t>
            </a: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5letá historie poskytnuté lékařské péče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Zaznamenaný výskyt vybraných závažných onemocnění je bodově ohodnocen a následným součtem bodů je určeno skóre pro každou osobu.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Vybraná onemocnění včetně bodů: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Infarkt myokardu (1), srdeční selhání (1), cévní onemocnění (1), cévní nemoci mozku (1), demence (1), chronické plicní onemocnění (1), onemocnění pojivových tkání (1), vředové onemocnění (1), mírné (1) / středně závažné nebo vážné onemocnění jater (3), diabetes </a:t>
            </a:r>
            <a:r>
              <a:rPr lang="cs-CZ" sz="2800" dirty="0" err="1"/>
              <a:t>mellitus</a:t>
            </a:r>
            <a:r>
              <a:rPr lang="cs-CZ" sz="2800" dirty="0"/>
              <a:t> bez (1) / s chronickými komplikacemi (2), hemiplegie/paraplegie (2), onemocnění ledvin (2), nádorové onemocnění bez (2) / s metastázemi (6).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Příklad: Osoba, u které se v předchozích 5 letech vyskytl infarkt myokardu a zároveň trpí nekomplikovaným diabetem, bude mít hodnotu DCCI = 2 (1 bod + 1 bod).</a:t>
            </a:r>
          </a:p>
          <a:p>
            <a:pPr algn="just">
              <a:lnSpc>
                <a:spcPts val="3640"/>
              </a:lnSpc>
              <a:spcBef>
                <a:spcPct val="0"/>
              </a:spcBef>
            </a:pPr>
            <a:endParaRPr lang="en-US" sz="26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5434972D-7905-C8E9-87AB-ACE7E4E4BBD1}"/>
              </a:ext>
            </a:extLst>
          </p:cNvPr>
          <p:cNvSpPr txBox="1"/>
          <p:nvPr/>
        </p:nvSpPr>
        <p:spPr>
          <a:xfrm>
            <a:off x="9408468" y="9366192"/>
            <a:ext cx="8045413" cy="83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031"/>
              </a:lnSpc>
              <a:spcBef>
                <a:spcPct val="0"/>
              </a:spcBef>
            </a:pP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Financováno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z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projektu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Zvýšení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efektivity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systému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sociálních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služeb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reg.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číslo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: CZ.03.02.02/00/22_004/0004236</a:t>
            </a:r>
          </a:p>
        </p:txBody>
      </p:sp>
      <p:pic>
        <p:nvPicPr>
          <p:cNvPr id="15" name="Obrázek 14" descr="Obsah obrázku snímek obrazovky, Písmo, Elektricky modrá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EB17F58F-70A8-2458-86A3-376424610E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41" y="427000"/>
            <a:ext cx="2858401" cy="740015"/>
          </a:xfrm>
          <a:prstGeom prst="rect">
            <a:avLst/>
          </a:prstGeom>
        </p:spPr>
      </p:pic>
      <p:pic>
        <p:nvPicPr>
          <p:cNvPr id="19" name="Obrázek 18" descr="Obsah obrázku text, snímek obrazovky, Písm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DF1B80FD-F387-A47E-E35B-FC188785B3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66700"/>
            <a:ext cx="2590800" cy="108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06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932B6-5998-E7E1-9BA2-9EC47817B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AB5FAFB-D6E5-233B-9D0A-8162B926E8D3}"/>
              </a:ext>
            </a:extLst>
          </p:cNvPr>
          <p:cNvGrpSpPr/>
          <p:nvPr/>
        </p:nvGrpSpPr>
        <p:grpSpPr>
          <a:xfrm>
            <a:off x="0" y="1721774"/>
            <a:ext cx="13086832" cy="1569030"/>
            <a:chOff x="0" y="0"/>
            <a:chExt cx="3446738" cy="41324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2EC61E5-3846-A184-EFCA-DBADF3B72DD0}"/>
                </a:ext>
              </a:extLst>
            </p:cNvPr>
            <p:cNvSpPr/>
            <p:nvPr/>
          </p:nvSpPr>
          <p:spPr>
            <a:xfrm>
              <a:off x="0" y="0"/>
              <a:ext cx="3446738" cy="413243"/>
            </a:xfrm>
            <a:custGeom>
              <a:avLst/>
              <a:gdLst/>
              <a:ahLst/>
              <a:cxnLst/>
              <a:rect l="l" t="t" r="r" b="b"/>
              <a:pathLst>
                <a:path w="3446738" h="413243">
                  <a:moveTo>
                    <a:pt x="59158" y="0"/>
                  </a:moveTo>
                  <a:lnTo>
                    <a:pt x="3387580" y="0"/>
                  </a:lnTo>
                  <a:cubicBezTo>
                    <a:pt x="3420252" y="0"/>
                    <a:pt x="3446738" y="26486"/>
                    <a:pt x="3446738" y="59158"/>
                  </a:cubicBezTo>
                  <a:lnTo>
                    <a:pt x="3446738" y="354084"/>
                  </a:lnTo>
                  <a:cubicBezTo>
                    <a:pt x="3446738" y="369774"/>
                    <a:pt x="3440505" y="384821"/>
                    <a:pt x="3429411" y="395916"/>
                  </a:cubicBezTo>
                  <a:cubicBezTo>
                    <a:pt x="3418317" y="407010"/>
                    <a:pt x="3403269" y="413243"/>
                    <a:pt x="3387580" y="413243"/>
                  </a:cubicBezTo>
                  <a:lnTo>
                    <a:pt x="59158" y="413243"/>
                  </a:lnTo>
                  <a:cubicBezTo>
                    <a:pt x="26486" y="413243"/>
                    <a:pt x="0" y="386757"/>
                    <a:pt x="0" y="354084"/>
                  </a:cubicBezTo>
                  <a:lnTo>
                    <a:pt x="0" y="59158"/>
                  </a:lnTo>
                  <a:cubicBezTo>
                    <a:pt x="0" y="26486"/>
                    <a:pt x="26486" y="0"/>
                    <a:pt x="59158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D7E42BC-6CC6-7BED-1A3E-653D197B3BE6}"/>
                </a:ext>
              </a:extLst>
            </p:cNvPr>
            <p:cNvSpPr txBox="1"/>
            <p:nvPr/>
          </p:nvSpPr>
          <p:spPr>
            <a:xfrm>
              <a:off x="0" y="-38100"/>
              <a:ext cx="3446738" cy="45134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2F651D79-D2F6-455E-4DA2-DD327AB573C6}"/>
              </a:ext>
            </a:extLst>
          </p:cNvPr>
          <p:cNvGrpSpPr/>
          <p:nvPr/>
        </p:nvGrpSpPr>
        <p:grpSpPr>
          <a:xfrm>
            <a:off x="9146583" y="9285198"/>
            <a:ext cx="9141417" cy="992216"/>
            <a:chOff x="0" y="0"/>
            <a:chExt cx="2732126" cy="261324"/>
          </a:xfrm>
          <a:solidFill>
            <a:schemeClr val="accent1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2ED21274-31D5-6A42-152F-1C8C5C50EB05}"/>
                </a:ext>
              </a:extLst>
            </p:cNvPr>
            <p:cNvSpPr/>
            <p:nvPr/>
          </p:nvSpPr>
          <p:spPr>
            <a:xfrm>
              <a:off x="0" y="0"/>
              <a:ext cx="2732126" cy="261324"/>
            </a:xfrm>
            <a:custGeom>
              <a:avLst/>
              <a:gdLst/>
              <a:ahLst/>
              <a:cxnLst/>
              <a:rect l="l" t="t" r="r" b="b"/>
              <a:pathLst>
                <a:path w="2732126" h="261324">
                  <a:moveTo>
                    <a:pt x="74631" y="0"/>
                  </a:moveTo>
                  <a:lnTo>
                    <a:pt x="2657494" y="0"/>
                  </a:lnTo>
                  <a:cubicBezTo>
                    <a:pt x="2677288" y="0"/>
                    <a:pt x="2696271" y="7863"/>
                    <a:pt x="2710267" y="21859"/>
                  </a:cubicBezTo>
                  <a:cubicBezTo>
                    <a:pt x="2724263" y="35855"/>
                    <a:pt x="2732126" y="54838"/>
                    <a:pt x="2732126" y="74631"/>
                  </a:cubicBezTo>
                  <a:lnTo>
                    <a:pt x="2732126" y="186693"/>
                  </a:lnTo>
                  <a:cubicBezTo>
                    <a:pt x="2732126" y="206486"/>
                    <a:pt x="2724263" y="225469"/>
                    <a:pt x="2710267" y="239465"/>
                  </a:cubicBezTo>
                  <a:cubicBezTo>
                    <a:pt x="2696271" y="253461"/>
                    <a:pt x="2677288" y="261324"/>
                    <a:pt x="2657494" y="261324"/>
                  </a:cubicBezTo>
                  <a:lnTo>
                    <a:pt x="74631" y="261324"/>
                  </a:lnTo>
                  <a:cubicBezTo>
                    <a:pt x="54838" y="261324"/>
                    <a:pt x="35855" y="253461"/>
                    <a:pt x="21859" y="239465"/>
                  </a:cubicBezTo>
                  <a:cubicBezTo>
                    <a:pt x="7863" y="225469"/>
                    <a:pt x="0" y="206486"/>
                    <a:pt x="0" y="186693"/>
                  </a:cubicBezTo>
                  <a:lnTo>
                    <a:pt x="0" y="74631"/>
                  </a:lnTo>
                  <a:cubicBezTo>
                    <a:pt x="0" y="54838"/>
                    <a:pt x="7863" y="35855"/>
                    <a:pt x="21859" y="21859"/>
                  </a:cubicBezTo>
                  <a:cubicBezTo>
                    <a:pt x="35855" y="7863"/>
                    <a:pt x="54838" y="0"/>
                    <a:pt x="74631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5E7AD62C-1D04-2CF7-2A73-8E87CB4CFAF7}"/>
                </a:ext>
              </a:extLst>
            </p:cNvPr>
            <p:cNvSpPr txBox="1"/>
            <p:nvPr/>
          </p:nvSpPr>
          <p:spPr>
            <a:xfrm>
              <a:off x="0" y="-38100"/>
              <a:ext cx="2732126" cy="29942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C995B8F2-41B8-1658-5B56-BF643501F2D9}"/>
              </a:ext>
            </a:extLst>
          </p:cNvPr>
          <p:cNvSpPr txBox="1"/>
          <p:nvPr/>
        </p:nvSpPr>
        <p:spPr>
          <a:xfrm>
            <a:off x="1143000" y="1326897"/>
            <a:ext cx="11696619" cy="20790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20"/>
              </a:lnSpc>
            </a:pPr>
            <a:r>
              <a:rPr lang="cs-CZ" sz="4800" b="1" dirty="0">
                <a:solidFill>
                  <a:srgbClr val="000000"/>
                </a:solidFill>
                <a:latin typeface="Poppins" panose="00000500000000000000" pitchFamily="2" charset="-18"/>
                <a:ea typeface="Aileron Bold"/>
                <a:cs typeface="Poppins" panose="00000500000000000000" pitchFamily="2" charset="-18"/>
                <a:sym typeface="Aileron Bold"/>
              </a:rPr>
              <a:t>Jaký je zdravotní stav lidí pobírajících příspěvek na péči?</a:t>
            </a:r>
            <a:endParaRPr lang="en-US" sz="4800" b="1" dirty="0">
              <a:solidFill>
                <a:srgbClr val="000000"/>
              </a:solidFill>
              <a:latin typeface="Poppins" panose="00000500000000000000" pitchFamily="2" charset="-18"/>
              <a:ea typeface="Aileron Bold"/>
              <a:cs typeface="Poppins" panose="00000500000000000000" pitchFamily="2" charset="-18"/>
              <a:sym typeface="Aileron Bold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6029133E-FEFA-6C51-F705-60B06FCA8629}"/>
              </a:ext>
            </a:extLst>
          </p:cNvPr>
          <p:cNvSpPr txBox="1"/>
          <p:nvPr/>
        </p:nvSpPr>
        <p:spPr>
          <a:xfrm>
            <a:off x="1390213" y="3521053"/>
            <a:ext cx="9323116" cy="901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  <a:spcBef>
                <a:spcPct val="0"/>
              </a:spcBef>
            </a:pPr>
            <a:r>
              <a:rPr lang="cs-CZ" sz="26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algn="just">
              <a:lnSpc>
                <a:spcPts val="3640"/>
              </a:lnSpc>
              <a:spcBef>
                <a:spcPct val="0"/>
              </a:spcBef>
            </a:pPr>
            <a:r>
              <a:rPr lang="en-US" sz="26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C4C4BFBE-A01B-CEB4-583C-BF2E6BED2BEF}"/>
              </a:ext>
            </a:extLst>
          </p:cNvPr>
          <p:cNvSpPr txBox="1"/>
          <p:nvPr/>
        </p:nvSpPr>
        <p:spPr>
          <a:xfrm>
            <a:off x="9408468" y="9366192"/>
            <a:ext cx="8045413" cy="83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031"/>
              </a:lnSpc>
              <a:spcBef>
                <a:spcPct val="0"/>
              </a:spcBef>
            </a:pP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Financováno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z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projektu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Zvýšení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efektivity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systému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sociálních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služeb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reg.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číslo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: CZ.03.02.02/00/22_004/0004236</a:t>
            </a:r>
          </a:p>
        </p:txBody>
      </p:sp>
      <p:pic>
        <p:nvPicPr>
          <p:cNvPr id="15" name="Obrázek 14" descr="Obsah obrázku snímek obrazovky, Písmo, Elektricky modrá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AEB98AAD-6E80-3304-F68E-2787ED9B79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41" y="427000"/>
            <a:ext cx="2858401" cy="740015"/>
          </a:xfrm>
          <a:prstGeom prst="rect">
            <a:avLst/>
          </a:prstGeom>
        </p:spPr>
      </p:pic>
      <p:pic>
        <p:nvPicPr>
          <p:cNvPr id="19" name="Obrázek 18" descr="Obsah obrázku text, snímek obrazovky, Písm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7F11A1F3-61DF-D0EA-5A02-DE219B4C58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66700"/>
            <a:ext cx="2590800" cy="108279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E663A14-B3B8-9AFE-B63E-C891AA66C8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346" y="3386040"/>
            <a:ext cx="9016054" cy="5717954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04B30D17-72E5-0098-69E9-9189EEE811B7}"/>
              </a:ext>
            </a:extLst>
          </p:cNvPr>
          <p:cNvSpPr txBox="1"/>
          <p:nvPr/>
        </p:nvSpPr>
        <p:spPr>
          <a:xfrm>
            <a:off x="10210800" y="3700902"/>
            <a:ext cx="2799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Graf: Hodnota DCCI v roce 2024</a:t>
            </a:r>
          </a:p>
        </p:txBody>
      </p:sp>
    </p:spTree>
    <p:extLst>
      <p:ext uri="{BB962C8B-B14F-4D97-AF65-F5344CB8AC3E}">
        <p14:creationId xmlns:p14="http://schemas.microsoft.com/office/powerpoint/2010/main" val="2950536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5549</TotalTime>
  <Words>2135</Words>
  <Application>Microsoft Office PowerPoint</Application>
  <PresentationFormat>Vlastní</PresentationFormat>
  <Paragraphs>165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5" baseType="lpstr">
      <vt:lpstr>Arial</vt:lpstr>
      <vt:lpstr>Poppins</vt:lpstr>
      <vt:lpstr>Poppins Bold</vt:lpstr>
      <vt:lpstr>Calibri</vt:lpstr>
      <vt:lpstr>Poppins Medium</vt:lpstr>
      <vt:lpstr>Wingdings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Kopie návrhu Text odstavce</dc:title>
  <dc:creator>Jana Dvouletá</dc:creator>
  <cp:lastModifiedBy>Bošková Milena Mgr. Ing. (MPSV)</cp:lastModifiedBy>
  <cp:revision>5</cp:revision>
  <dcterms:created xsi:type="dcterms:W3CDTF">2006-08-16T00:00:00Z</dcterms:created>
  <dcterms:modified xsi:type="dcterms:W3CDTF">2026-04-13T10:12:38Z</dcterms:modified>
  <dc:identifier>DAGywRX9yuc</dc:identifier>
</cp:coreProperties>
</file>